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y="6858000" cx="12192000"/>
  <p:notesSz cx="6858000" cy="9144000"/>
  <p:embeddedFontLst>
    <p:embeddedFont>
      <p:font typeface="Roboto"/>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font" Target="fonts/Roboto-bold.fntdata"/><Relationship Id="rId10" Type="http://schemas.openxmlformats.org/officeDocument/2006/relationships/slide" Target="slides/slide6.xml"/><Relationship Id="rId98" Type="http://schemas.openxmlformats.org/officeDocument/2006/relationships/font" Target="fonts/Roboto-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 name="Google Shape;29;p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1379df6d4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1" name="Google Shape;101;g21379df6d4_0_12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d4027faf7_0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2" name="Google Shape;112;g1d4027faf7_0_1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d4027faf7_0_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 name="Google Shape;123;g1d4027faf7_0_2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1d4027faf7_0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3" name="Google Shape;133;g1d4027faf7_0_3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1d4027faf7_0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2" name="Google Shape;152;g1d4027faf7_0_5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1d4027faf7_0_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6" name="Google Shape;166;g1d4027faf7_0_7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d4027faf7_0_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regresja liniowa ma rozwiazanie analityczne, ale my sie ograniczymy do GD, gratient mozna policzyc bo funkcja jest różniczkowalna, ale </a:t>
            </a:r>
            <a:endParaRPr/>
          </a:p>
          <a:p>
            <a:pPr indent="0" lvl="0" marL="0" rtl="0">
              <a:spcBef>
                <a:spcPts val="0"/>
              </a:spcBef>
              <a:spcAft>
                <a:spcPts val="0"/>
              </a:spcAft>
              <a:buNone/>
            </a:pPr>
            <a:r>
              <a:rPr lang="en-US"/>
              <a:t>nie trzeba bo zrobi to za nast np. tensorflow czy theano</a:t>
            </a:r>
            <a:endParaRPr/>
          </a:p>
        </p:txBody>
      </p:sp>
      <p:sp>
        <p:nvSpPr>
          <p:cNvPr id="179" name="Google Shape;179;g1d4027faf7_0_9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d4027faf7_0_1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regresja liniowa ma rozwiazanie analityczne, ale my sie ograniczymy do GD, gratient mozna policzyc bo funkcja jest różniczkowalna, ale </a:t>
            </a:r>
            <a:endParaRPr/>
          </a:p>
          <a:p>
            <a:pPr indent="0" lvl="0" marL="0">
              <a:spcBef>
                <a:spcPts val="0"/>
              </a:spcBef>
              <a:spcAft>
                <a:spcPts val="0"/>
              </a:spcAft>
              <a:buNone/>
            </a:pPr>
            <a:r>
              <a:rPr lang="en-US"/>
              <a:t>nie trzeba bo zrobi to za nast np. tensorflow czy theano, </a:t>
            </a:r>
            <a:endParaRPr/>
          </a:p>
          <a:p>
            <a:pPr indent="0" lvl="0" marL="0" rtl="0">
              <a:spcBef>
                <a:spcPts val="0"/>
              </a:spcBef>
              <a:spcAft>
                <a:spcPts val="0"/>
              </a:spcAft>
              <a:buNone/>
            </a:pPr>
            <a:r>
              <a:rPr lang="en-US"/>
              <a:t>mini-batch pozwala na effective computation, which can be parralized </a:t>
            </a:r>
            <a:endParaRPr/>
          </a:p>
        </p:txBody>
      </p:sp>
      <p:sp>
        <p:nvSpPr>
          <p:cNvPr id="197" name="Google Shape;197;g1d4027faf7_0_11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1d4027faf7_0_1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regresja liniowa ma rozwiazanie analityczne, ale my sie ograniczymy do GD, gratient mozna policzyc bo funkcja jest różniczkowalna, ale </a:t>
            </a:r>
            <a:endParaRPr/>
          </a:p>
          <a:p>
            <a:pPr indent="0" lvl="0" marL="0" rtl="0">
              <a:spcBef>
                <a:spcPts val="0"/>
              </a:spcBef>
              <a:spcAft>
                <a:spcPts val="0"/>
              </a:spcAft>
              <a:buNone/>
            </a:pPr>
            <a:r>
              <a:rPr lang="en-US"/>
              <a:t>nie trzeba bo zrobi to za nast np. tensorflow czy theano, </a:t>
            </a:r>
            <a:endParaRPr/>
          </a:p>
          <a:p>
            <a:pPr indent="0" lvl="0" marL="0" rtl="0">
              <a:spcBef>
                <a:spcPts val="0"/>
              </a:spcBef>
              <a:spcAft>
                <a:spcPts val="0"/>
              </a:spcAft>
              <a:buNone/>
            </a:pPr>
            <a:r>
              <a:rPr lang="en-US"/>
              <a:t>mini-batch pozwala na effective computation, which can be parralized </a:t>
            </a:r>
            <a:endParaRPr/>
          </a:p>
        </p:txBody>
      </p:sp>
      <p:sp>
        <p:nvSpPr>
          <p:cNvPr id="216" name="Google Shape;216;g1d4027faf7_0_13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d4027faf7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linear clasiffier gives quite nice result </a:t>
            </a:r>
            <a:endParaRPr/>
          </a:p>
        </p:txBody>
      </p:sp>
      <p:sp>
        <p:nvSpPr>
          <p:cNvPr id="228" name="Google Shape;228;g1d4027faf7_1_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 name="Shape 33"/>
        <p:cNvGrpSpPr/>
        <p:nvPr/>
      </p:nvGrpSpPr>
      <p:grpSpPr>
        <a:xfrm>
          <a:off x="0" y="0"/>
          <a:ext cx="0" cy="0"/>
          <a:chOff x="0" y="0"/>
          <a:chExt cx="0" cy="0"/>
        </a:xfrm>
      </p:grpSpPr>
      <p:sp>
        <p:nvSpPr>
          <p:cNvPr id="34" name="Google Shape;34;g20a40bc2d3_0_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5" name="Google Shape;35;g20a40bc2d3_0_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d4027faf7_1_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No we cannot because it is still same linear classifier</a:t>
            </a:r>
            <a:endParaRPr/>
          </a:p>
        </p:txBody>
      </p:sp>
      <p:sp>
        <p:nvSpPr>
          <p:cNvPr id="244" name="Google Shape;244;g1d4027faf7_1_2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d4027faf7_1_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Selection of type of activation unit will affect the prediction power of the model, there is no clear clue wchich f should</a:t>
            </a:r>
            <a:endParaRPr/>
          </a:p>
          <a:p>
            <a:pPr indent="0" lvl="0" marL="0">
              <a:spcBef>
                <a:spcPts val="0"/>
              </a:spcBef>
              <a:spcAft>
                <a:spcPts val="0"/>
              </a:spcAft>
              <a:buNone/>
            </a:pPr>
            <a:r>
              <a:rPr lang="en-US"/>
              <a:t>we use to obtain best results, however Relu is working very nice in practice (gradients ) or other types like LeakyRelu parametric one, are</a:t>
            </a:r>
            <a:endParaRPr/>
          </a:p>
          <a:p>
            <a:pPr indent="0" lvl="0" marL="0" rtl="0">
              <a:spcBef>
                <a:spcPts val="0"/>
              </a:spcBef>
              <a:spcAft>
                <a:spcPts val="0"/>
              </a:spcAft>
              <a:buNone/>
            </a:pPr>
            <a:r>
              <a:rPr lang="en-US"/>
              <a:t>definitely worth to try</a:t>
            </a:r>
            <a:endParaRPr/>
          </a:p>
        </p:txBody>
      </p:sp>
      <p:sp>
        <p:nvSpPr>
          <p:cNvPr id="268" name="Google Shape;268;g1d4027faf7_1_5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d4027faf7_1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let assume that our network has 3 outputs (we predict 3 classes), the cross entropy loss works as follow, in this case </a:t>
            </a:r>
            <a:endParaRPr/>
          </a:p>
          <a:p>
            <a:pPr indent="0" lvl="0" marL="0" rtl="0">
              <a:spcBef>
                <a:spcPts val="0"/>
              </a:spcBef>
              <a:spcAft>
                <a:spcPts val="0"/>
              </a:spcAft>
              <a:buNone/>
            </a:pPr>
            <a:r>
              <a:rPr lang="en-US"/>
              <a:t>we predicted wrong class, hence the large loss, softmax classifier wants to have highes probability for correct class</a:t>
            </a:r>
            <a:endParaRPr/>
          </a:p>
        </p:txBody>
      </p:sp>
      <p:sp>
        <p:nvSpPr>
          <p:cNvPr id="287" name="Google Shape;287;g1d4027faf7_1_8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1d4027faf7_1_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310" name="Google Shape;310;g1d4027faf7_1_11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2140ef5906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22" name="Google Shape;322;g2140ef5906_0_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d4027faf7_1_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328" name="Google Shape;328;g1d4027faf7_1_14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d428a1ee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347" name="Google Shape;347;g1d428a1ee7_0_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21379df6d4_0_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think about graphs where each node is representing some operation and arrows data flow</a:t>
            </a:r>
            <a:endParaRPr/>
          </a:p>
        </p:txBody>
      </p:sp>
      <p:sp>
        <p:nvSpPr>
          <p:cNvPr id="366" name="Google Shape;366;g21379df6d4_0_9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1d428a1ee7_0_1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the minibatch gradient is a sum of gradients genrated by single examples, we can separate then the single example graph</a:t>
            </a:r>
            <a:endParaRPr/>
          </a:p>
          <a:p>
            <a:pPr indent="0" lvl="0" marL="0" rtl="0">
              <a:spcBef>
                <a:spcPts val="0"/>
              </a:spcBef>
              <a:spcAft>
                <a:spcPts val="0"/>
              </a:spcAft>
              <a:buNone/>
            </a:pPr>
            <a:r>
              <a:rPr lang="en-US"/>
              <a:t>and then remember that resulting gradient is average gradient of examples in mini-batch</a:t>
            </a:r>
            <a:endParaRPr/>
          </a:p>
        </p:txBody>
      </p:sp>
      <p:sp>
        <p:nvSpPr>
          <p:cNvPr id="378" name="Google Shape;378;g1d428a1ee7_0_15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d428a1ee7_0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softmax for scalars is the worst idea ever, but we want to understand the idea, and the picture.</a:t>
            </a:r>
            <a:endParaRPr/>
          </a:p>
          <a:p>
            <a:pPr indent="0" lvl="0" marL="0" rtl="0">
              <a:spcBef>
                <a:spcPts val="0"/>
              </a:spcBef>
              <a:spcAft>
                <a:spcPts val="0"/>
              </a:spcAft>
              <a:buNone/>
            </a:pPr>
            <a:r>
              <a:rPr lang="en-US"/>
              <a:t>Forward pass is realatively easy</a:t>
            </a:r>
            <a:endParaRPr/>
          </a:p>
        </p:txBody>
      </p:sp>
      <p:sp>
        <p:nvSpPr>
          <p:cNvPr id="401" name="Google Shape;401;g1d428a1ee7_0_2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21379df6d4_0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 name="Google Shape;43;g21379df6d4_0_2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1d428a1ee7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matrix calculus, one may check that the output is transpose</a:t>
            </a:r>
            <a:endParaRPr/>
          </a:p>
        </p:txBody>
      </p:sp>
      <p:sp>
        <p:nvSpPr>
          <p:cNvPr id="418" name="Google Shape;418;g1d428a1ee7_0_4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1d428a1ee7_0_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softmax for scalars is the worst idea ever, but we want to understand the idea, and the picture.</a:t>
            </a:r>
            <a:endParaRPr/>
          </a:p>
          <a:p>
            <a:pPr indent="0" lvl="0" marL="0" rtl="0">
              <a:spcBef>
                <a:spcPts val="0"/>
              </a:spcBef>
              <a:spcAft>
                <a:spcPts val="0"/>
              </a:spcAft>
              <a:buNone/>
            </a:pPr>
            <a:r>
              <a:rPr lang="en-US"/>
              <a:t>Forward pass is realatively easy</a:t>
            </a:r>
            <a:endParaRPr/>
          </a:p>
        </p:txBody>
      </p:sp>
      <p:sp>
        <p:nvSpPr>
          <p:cNvPr id="451" name="Google Shape;451;g1d428a1ee7_0_7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1d428a1ee7_0_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what kind of intuition we get with: solution for vanishing gradients </a:t>
            </a:r>
            <a:endParaRPr/>
          </a:p>
        </p:txBody>
      </p:sp>
      <p:sp>
        <p:nvSpPr>
          <p:cNvPr id="480" name="Google Shape;480;g1d428a1ee7_0_14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1d428a1ee7_0_1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what kind of intuition we get with: solution for vanishing gradients: ResNEt</a:t>
            </a:r>
            <a:endParaRPr/>
          </a:p>
        </p:txBody>
      </p:sp>
      <p:sp>
        <p:nvSpPr>
          <p:cNvPr id="490" name="Google Shape;490;g1d428a1ee7_0_18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1d428a1ee7_0_2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501" name="Google Shape;501;g1d428a1ee7_0_20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1d428a1ee7_0_8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what kind of intuition we get with: solution for vanishing gradients: ResNEt</a:t>
            </a:r>
            <a:endParaRPr/>
          </a:p>
        </p:txBody>
      </p:sp>
      <p:sp>
        <p:nvSpPr>
          <p:cNvPr id="520" name="Google Shape;520;g1d428a1ee7_0_80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1d428a1ee7_0_8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33" name="Google Shape;533;g1d428a1ee7_0_82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1d428a1ee7_0_8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In physics we have Newton dynamics where the force is for example gravity, here we have analogical situation but</a:t>
            </a:r>
            <a:endParaRPr/>
          </a:p>
          <a:p>
            <a:pPr indent="0" lvl="0" marL="0" rtl="0">
              <a:spcBef>
                <a:spcPts val="0"/>
              </a:spcBef>
              <a:spcAft>
                <a:spcPts val="0"/>
              </a:spcAft>
              <a:buNone/>
            </a:pPr>
            <a:r>
              <a:rPr lang="en-US"/>
              <a:t>for is given as a gradient of defined loss function. </a:t>
            </a:r>
            <a:endParaRPr/>
          </a:p>
        </p:txBody>
      </p:sp>
      <p:sp>
        <p:nvSpPr>
          <p:cNvPr id="544" name="Google Shape;544;g1d428a1ee7_0_84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1d428a1ee7_0_8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this give some better approximation for the gradients</a:t>
            </a:r>
            <a:endParaRPr/>
          </a:p>
        </p:txBody>
      </p:sp>
      <p:sp>
        <p:nvSpPr>
          <p:cNvPr id="563" name="Google Shape;563;g1d428a1ee7_0_86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1d428a1ee7_0_8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main drawback is that the effective learning rate becomes too  small very quicly in deep learning networks and </a:t>
            </a:r>
            <a:endParaRPr/>
          </a:p>
          <a:p>
            <a:pPr indent="0" lvl="0" marL="0" rtl="0">
              <a:spcBef>
                <a:spcPts val="0"/>
              </a:spcBef>
              <a:spcAft>
                <a:spcPts val="0"/>
              </a:spcAft>
              <a:buNone/>
            </a:pPr>
            <a:r>
              <a:rPr lang="en-US"/>
              <a:t>A downside of Adagrad is that in case of Deep Learning, the monotonic learning rate usually proves too aggressive and stops learning too early.</a:t>
            </a:r>
            <a:endParaRPr/>
          </a:p>
        </p:txBody>
      </p:sp>
      <p:sp>
        <p:nvSpPr>
          <p:cNvPr id="573" name="Google Shape;573;g1d428a1ee7_0_88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21379df6d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9" name="Google Shape;49;g21379df6d4_0_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1d428a1ee7_0_90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Adadam and RMSprop they differ a little bit but they share the same idea of introducing a way</a:t>
            </a:r>
            <a:endParaRPr/>
          </a:p>
          <a:p>
            <a:pPr indent="0" lvl="0" marL="0" rtl="0">
              <a:spcBef>
                <a:spcPts val="0"/>
              </a:spcBef>
              <a:spcAft>
                <a:spcPts val="0"/>
              </a:spcAft>
              <a:buNone/>
            </a:pPr>
            <a:r>
              <a:rPr lang="en-US"/>
              <a:t>for removing the monotically deacreasing gradients in Adagrad</a:t>
            </a:r>
            <a:endParaRPr/>
          </a:p>
        </p:txBody>
      </p:sp>
      <p:sp>
        <p:nvSpPr>
          <p:cNvPr id="586" name="Google Shape;586;g1d428a1ee7_0_90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1d428a1ee7_0_9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95" name="Google Shape;595;g1d428a1ee7_0_91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1d428a1ee7_0_9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In Image 5, we see their behaviour on the contours of a loss surface over time. Note that Adagrad, Adadelta, and RMSprop almost immediately head off in the right direction and converge similarly fast, while Momentum and NAG are led off-track, evoking the image of a ball rolling down the hill. NAG, however, is quickly able to correct its course due to its increased responsiveness by looking ahead and heads to the minimum.</a:t>
            </a:r>
            <a:endParaRPr/>
          </a:p>
          <a:p>
            <a:pPr indent="0" lvl="0" marL="0" rtl="0">
              <a:spcBef>
                <a:spcPts val="0"/>
              </a:spcBef>
              <a:spcAft>
                <a:spcPts val="0"/>
              </a:spcAft>
              <a:buNone/>
            </a:pPr>
            <a:r>
              <a:rPr lang="en-US"/>
              <a:t>Image 6 shows the behaviour of the algorithms at a saddle point, i.e. a point where one dimension has a positive slope, while the other dimension has a negative slope, which pose a difficulty for SGD as we mentioned before. Notice here that SGD, Momentum, and NAG find it difficulty to break symmetry, although the two latter eventually manage to escape the saddle point, while Adagrad, RMSprop, and Adadelta quickly head down the negative slope</a:t>
            </a:r>
            <a:endParaRPr/>
          </a:p>
        </p:txBody>
      </p:sp>
      <p:sp>
        <p:nvSpPr>
          <p:cNvPr id="602" name="Google Shape;602;g1d428a1ee7_0_92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1d428a1ee7_0_9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n-US"/>
              <a:t>Second-order method use the second derivative (Hessian) to minimize or maximize the function. Since the second derivative is costly to compute, the second-order method in question</a:t>
            </a:r>
            <a:endParaRPr/>
          </a:p>
          <a:p>
            <a:pPr indent="0" lvl="0" marL="0" rtl="0">
              <a:spcBef>
                <a:spcPts val="0"/>
              </a:spcBef>
              <a:spcAft>
                <a:spcPts val="0"/>
              </a:spcAft>
              <a:buNone/>
            </a:pPr>
            <a:r>
              <a:rPr lang="en-US"/>
              <a:t>L-BFGS - is a second order method, this one is not ususally used in practice because simple SGD based methods are scalling better and are much easier to implement.</a:t>
            </a:r>
            <a:endParaRPr/>
          </a:p>
        </p:txBody>
      </p:sp>
      <p:sp>
        <p:nvSpPr>
          <p:cNvPr id="611" name="Google Shape;611;g1d428a1ee7_0_94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1d428a1ee7_0_7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623" name="Google Shape;623;g1d428a1ee7_0_78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1d428a1ee7_0_9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Its clear that if we start close solution we will converge much faster, and due to iterative nature of DL optimizer</a:t>
            </a:r>
            <a:endParaRPr/>
          </a:p>
          <a:p>
            <a:pPr indent="0" lvl="0" marL="0">
              <a:spcBef>
                <a:spcPts val="0"/>
              </a:spcBef>
              <a:spcAft>
                <a:spcPts val="0"/>
              </a:spcAft>
              <a:buNone/>
            </a:pPr>
            <a:r>
              <a:rPr lang="en-US"/>
              <a:t>we have to do it. The choice will significantly affect how our model will converge. The problem is not yet well</a:t>
            </a:r>
            <a:endParaRPr/>
          </a:p>
          <a:p>
            <a:pPr indent="0" lvl="0" marL="0" rtl="0">
              <a:spcBef>
                <a:spcPts val="0"/>
              </a:spcBef>
              <a:spcAft>
                <a:spcPts val="0"/>
              </a:spcAft>
              <a:buNone/>
            </a:pPr>
            <a:r>
              <a:rPr lang="en-US"/>
              <a:t>understood, but usually we use simaple initialization and heurisitcs. Glorot: This is default initialization for Dense layers in keras</a:t>
            </a:r>
            <a:endParaRPr/>
          </a:p>
        </p:txBody>
      </p:sp>
      <p:sp>
        <p:nvSpPr>
          <p:cNvPr id="642" name="Google Shape;642;g1d428a1ee7_0_97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1d428a1ee7_0_9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Its clear that if we start close solution we will converge much faster, and due to iterative nature of DL optimizer</a:t>
            </a:r>
            <a:endParaRPr/>
          </a:p>
          <a:p>
            <a:pPr indent="0" lvl="0" marL="0" rtl="0">
              <a:spcBef>
                <a:spcPts val="0"/>
              </a:spcBef>
              <a:spcAft>
                <a:spcPts val="0"/>
              </a:spcAft>
              <a:buNone/>
            </a:pPr>
            <a:r>
              <a:rPr lang="en-US"/>
              <a:t>we have to do it. The choice will significantly affect how our model will converge. The problem is not yet well</a:t>
            </a:r>
            <a:endParaRPr/>
          </a:p>
          <a:p>
            <a:pPr indent="0" lvl="0" marL="0" rtl="0">
              <a:spcBef>
                <a:spcPts val="0"/>
              </a:spcBef>
              <a:spcAft>
                <a:spcPts val="0"/>
              </a:spcAft>
              <a:buNone/>
            </a:pPr>
            <a:r>
              <a:rPr lang="en-US"/>
              <a:t>understood, but usually we use simaple initialization and heurisitcs.</a:t>
            </a:r>
            <a:endParaRPr/>
          </a:p>
        </p:txBody>
      </p:sp>
      <p:sp>
        <p:nvSpPr>
          <p:cNvPr id="657" name="Google Shape;657;g1d428a1ee7_0_99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1d428a1ee7_0_10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Its clear that if we start close solution we will converge much faster, and due to iterative nature of DL optimizer</a:t>
            </a:r>
            <a:endParaRPr/>
          </a:p>
          <a:p>
            <a:pPr indent="0" lvl="0" marL="0" rtl="0">
              <a:spcBef>
                <a:spcPts val="0"/>
              </a:spcBef>
              <a:spcAft>
                <a:spcPts val="0"/>
              </a:spcAft>
              <a:buNone/>
            </a:pPr>
            <a:r>
              <a:rPr lang="en-US"/>
              <a:t>we have to do it. The choice will significantly affect how our model will converge. The problem is not yet well</a:t>
            </a:r>
            <a:endParaRPr/>
          </a:p>
          <a:p>
            <a:pPr indent="0" lvl="0" marL="0" rtl="0">
              <a:spcBef>
                <a:spcPts val="0"/>
              </a:spcBef>
              <a:spcAft>
                <a:spcPts val="0"/>
              </a:spcAft>
              <a:buNone/>
            </a:pPr>
            <a:r>
              <a:rPr lang="en-US"/>
              <a:t>understood, but usually we use simaple initialization and heurisitcs.</a:t>
            </a:r>
            <a:endParaRPr/>
          </a:p>
        </p:txBody>
      </p:sp>
      <p:sp>
        <p:nvSpPr>
          <p:cNvPr id="668" name="Google Shape;668;g1d428a1ee7_0_101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1d428a1ee7_0_9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679" name="Google Shape;679;g1d428a1ee7_0_96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1d428a1ee7_0_2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8" name="Google Shape;698;g1d428a1ee7_0_21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21379df6d4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9" name="Google Shape;59;g21379df6d4_0_3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1d428a1ee7_0_2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3" name="Google Shape;713;g1d428a1ee7_0_23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1d428a1ee7_0_2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recent paper about how efecively colorize images:</a:t>
            </a:r>
            <a:endParaRPr/>
          </a:p>
        </p:txBody>
      </p:sp>
      <p:sp>
        <p:nvSpPr>
          <p:cNvPr id="724" name="Google Shape;724;g1d428a1ee7_0_25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1d428a1ee7_0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recent paper about how efecively colorize images:</a:t>
            </a:r>
            <a:endParaRPr/>
          </a:p>
        </p:txBody>
      </p:sp>
      <p:sp>
        <p:nvSpPr>
          <p:cNvPr id="734" name="Google Shape;734;g1d428a1ee7_0_28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1d428a1ee7_0_2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recent paper about how efecively colorize images:</a:t>
            </a:r>
            <a:endParaRPr/>
          </a:p>
        </p:txBody>
      </p:sp>
      <p:sp>
        <p:nvSpPr>
          <p:cNvPr id="747" name="Google Shape;747;g1d428a1ee7_0_29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1d428a1ee7_0_3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760" name="Google Shape;760;g1d428a1ee7_0_31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1d428a1ee7_0_3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recent paper about how efecively colorize images:</a:t>
            </a:r>
            <a:endParaRPr/>
          </a:p>
        </p:txBody>
      </p:sp>
      <p:sp>
        <p:nvSpPr>
          <p:cNvPr id="779" name="Google Shape;779;g1d428a1ee7_0_33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1d428a1ee7_0_3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the choice of </a:t>
            </a:r>
            <a:r>
              <a:rPr lang="en-US"/>
              <a:t>the activation function will depent on specific problem we are trying to </a:t>
            </a:r>
            <a:endParaRPr/>
          </a:p>
        </p:txBody>
      </p:sp>
      <p:sp>
        <p:nvSpPr>
          <p:cNvPr id="805" name="Google Shape;805;g1d428a1ee7_0_37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1d428a1ee7_0_4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819" name="Google Shape;819;g1d428a1ee7_0_40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2145c34199_1_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8" name="Google Shape;838;g2145c34199_1_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2145c34199_1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844" name="Google Shape;844;g2145c34199_1_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1379df6d4_0_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 name="Google Shape;71;g21379df6d4_0_5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1d428a1ee7_0_4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good practice to test model on small amount of data before </a:t>
            </a:r>
            <a:r>
              <a:rPr lang="en-US"/>
              <a:t>training</a:t>
            </a:r>
            <a:r>
              <a:rPr lang="en-US"/>
              <a:t>, if its overfitting it means that is has enoungh capacity to learn </a:t>
            </a:r>
            <a:endParaRPr/>
          </a:p>
          <a:p>
            <a:pPr indent="0" lvl="0" marL="0" rtl="0">
              <a:spcBef>
                <a:spcPts val="0"/>
              </a:spcBef>
              <a:spcAft>
                <a:spcPts val="0"/>
              </a:spcAft>
              <a:buNone/>
            </a:pPr>
            <a:r>
              <a:rPr lang="en-US"/>
              <a:t>something from our data</a:t>
            </a:r>
            <a:endParaRPr/>
          </a:p>
        </p:txBody>
      </p:sp>
      <p:sp>
        <p:nvSpPr>
          <p:cNvPr id="863" name="Google Shape;863;g1d428a1ee7_0_42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1d428a1ee7_0_4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L@ norm is probably the most popular one amongs wieght regularizers. One has to run model</a:t>
            </a:r>
            <a:endParaRPr/>
          </a:p>
          <a:p>
            <a:pPr indent="0" lvl="0" marL="0" rtl="0">
              <a:spcBef>
                <a:spcPts val="0"/>
              </a:spcBef>
              <a:spcAft>
                <a:spcPts val="0"/>
              </a:spcAft>
              <a:buNone/>
            </a:pPr>
            <a:r>
              <a:rPr lang="en-US"/>
              <a:t>with multiple values of lambda in order to find the best value.</a:t>
            </a:r>
            <a:endParaRPr/>
          </a:p>
        </p:txBody>
      </p:sp>
      <p:sp>
        <p:nvSpPr>
          <p:cNvPr id="871" name="Google Shape;871;g1d428a1ee7_0_44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d428a1ee7_0_4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How does the regularization works?</a:t>
            </a:r>
            <a:endParaRPr/>
          </a:p>
        </p:txBody>
      </p:sp>
      <p:sp>
        <p:nvSpPr>
          <p:cNvPr id="892" name="Google Shape;892;g1d428a1ee7_0_46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1d428a1ee7_0_5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How does the regularization works?</a:t>
            </a:r>
            <a:endParaRPr/>
          </a:p>
        </p:txBody>
      </p:sp>
      <p:sp>
        <p:nvSpPr>
          <p:cNvPr id="905" name="Google Shape;905;g1d428a1ee7_0_50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1d428a1ee7_0_5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and then enforcing the constraint by clamping the weight vector </a:t>
            </a:r>
            <a:r>
              <a:rPr i="1" lang="en-US">
                <a:solidFill>
                  <a:schemeClr val="dk1"/>
                </a:solidFill>
              </a:rPr>
              <a:t>w</a:t>
            </a:r>
            <a:r>
              <a:rPr lang="en-US">
                <a:solidFill>
                  <a:schemeClr val="dk1"/>
                </a:solidFill>
              </a:rPr>
              <a:t>⃗ </a:t>
            </a:r>
            <a:r>
              <a:rPr lang="en-US" sz="1100">
                <a:solidFill>
                  <a:schemeClr val="dk1"/>
                </a:solidFill>
              </a:rPr>
              <a:t> of every neuron to satisfy</a:t>
            </a:r>
            <a:endParaRPr/>
          </a:p>
        </p:txBody>
      </p:sp>
      <p:sp>
        <p:nvSpPr>
          <p:cNvPr id="925" name="Google Shape;925;g1d428a1ee7_0_54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1d428a1ee7_0_5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powerfull technique especially usefull in image processing, beause it is quite easy to generate new images from existing ones</a:t>
            </a:r>
            <a:endParaRPr/>
          </a:p>
        </p:txBody>
      </p:sp>
      <p:sp>
        <p:nvSpPr>
          <p:cNvPr id="935" name="Google Shape;935;g1d428a1ee7_0_57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1d428a1ee7_0_6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Dropout is a simple and effeicient way to intro bagging into the model architecture. Dropout trains ensemble of models</a:t>
            </a:r>
            <a:endParaRPr sz="1100">
              <a:solidFill>
                <a:schemeClr val="dk1"/>
              </a:solidFill>
            </a:endParaRPr>
          </a:p>
          <a:p>
            <a:pPr indent="0" lvl="0" marL="0">
              <a:spcBef>
                <a:spcPts val="0"/>
              </a:spcBef>
              <a:spcAft>
                <a:spcPts val="0"/>
              </a:spcAft>
              <a:buNone/>
            </a:pPr>
            <a:r>
              <a:rPr lang="en-US" sz="1100">
                <a:solidFill>
                  <a:schemeClr val="dk1"/>
                </a:solidFill>
              </a:rPr>
              <a:t>which shares hidden units. This method is so popular such it is even more frequelnty used than any other regularization method.</a:t>
            </a:r>
            <a:endParaRPr sz="1100">
              <a:solidFill>
                <a:schemeClr val="dk1"/>
              </a:solidFill>
            </a:endParaRPr>
          </a:p>
          <a:p>
            <a:pPr indent="0" lvl="0" marL="0" rtl="0">
              <a:spcBef>
                <a:spcPts val="0"/>
              </a:spcBef>
              <a:spcAft>
                <a:spcPts val="0"/>
              </a:spcAft>
              <a:buNone/>
            </a:pPr>
            <a:r>
              <a:rPr lang="en-US" sz="1100">
                <a:solidFill>
                  <a:schemeClr val="dk1"/>
                </a:solidFill>
              </a:rPr>
              <a:t>It can be incorporated into almost architectures.</a:t>
            </a:r>
            <a:endParaRPr sz="1100">
              <a:solidFill>
                <a:schemeClr val="dk1"/>
              </a:solidFill>
            </a:endParaRPr>
          </a:p>
        </p:txBody>
      </p:sp>
      <p:sp>
        <p:nvSpPr>
          <p:cNvPr id="947" name="Google Shape;947;g1d428a1ee7_0_61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1d428a1ee7_0_6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recal the simple nerual unit, mostlysolvers initialization problesm and dacaying and exploding gradients</a:t>
            </a:r>
            <a:endParaRPr sz="1100">
              <a:solidFill>
                <a:schemeClr val="dk1"/>
              </a:solidFill>
            </a:endParaRPr>
          </a:p>
        </p:txBody>
      </p:sp>
      <p:sp>
        <p:nvSpPr>
          <p:cNvPr id="965" name="Google Shape;965;g1d428a1ee7_0_62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1d428a1ee7_0_6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recal the simple nerual unit</a:t>
            </a:r>
            <a:endParaRPr sz="1100">
              <a:solidFill>
                <a:schemeClr val="dk1"/>
              </a:solidFill>
            </a:endParaRPr>
          </a:p>
        </p:txBody>
      </p:sp>
      <p:sp>
        <p:nvSpPr>
          <p:cNvPr id="982" name="Google Shape;982;g1d428a1ee7_0_67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1d428a1ee7_0_6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Batch Normalization adds </a:t>
            </a:r>
            <a:r>
              <a:rPr lang="en-US" sz="1600">
                <a:solidFill>
                  <a:schemeClr val="dk1"/>
                </a:solidFill>
                <a:latin typeface="Times New Roman"/>
                <a:ea typeface="Times New Roman"/>
                <a:cs typeface="Times New Roman"/>
                <a:sym typeface="Times New Roman"/>
              </a:rPr>
              <a:t>only two extra parameters per activation, and in doing so </a:t>
            </a:r>
            <a:r>
              <a:rPr lang="en-US" sz="1100">
                <a:solidFill>
                  <a:schemeClr val="dk1"/>
                </a:solidFill>
              </a:rPr>
              <a:t>preserves the representation ability of the network, x50 means that they</a:t>
            </a:r>
            <a:endParaRPr sz="1100">
              <a:solidFill>
                <a:schemeClr val="dk1"/>
              </a:solidFill>
            </a:endParaRPr>
          </a:p>
          <a:p>
            <a:pPr indent="0" lvl="0" marL="0" rtl="0">
              <a:spcBef>
                <a:spcPts val="0"/>
              </a:spcBef>
              <a:spcAft>
                <a:spcPts val="0"/>
              </a:spcAft>
              <a:buNone/>
            </a:pPr>
            <a:r>
              <a:rPr lang="en-US" sz="1100">
                <a:solidFill>
                  <a:schemeClr val="dk1"/>
                </a:solidFill>
              </a:rPr>
              <a:t>increase learning rate 50 times. bad stats: consider situation that in one batch we have examples of the same class</a:t>
            </a:r>
            <a:endParaRPr sz="1100">
              <a:solidFill>
                <a:schemeClr val="dk1"/>
              </a:solidFill>
            </a:endParaRPr>
          </a:p>
        </p:txBody>
      </p:sp>
      <p:sp>
        <p:nvSpPr>
          <p:cNvPr id="998" name="Google Shape;998;g1d428a1ee7_0_69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21379df6d4_0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0" name="Google Shape;80;g21379df6d4_0_8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1d428a1ee7_0_7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ne where BNis only applied to the LSTM while the other applies BN everywhere throughout the model. LN is a similar idea as BN however we normalize intputs taking account only current example not</a:t>
            </a:r>
            <a:endParaRPr sz="1100">
              <a:solidFill>
                <a:schemeClr val="dk1"/>
              </a:solidFill>
            </a:endParaRPr>
          </a:p>
          <a:p>
            <a:pPr indent="0" lvl="0" marL="0" rtl="0">
              <a:spcBef>
                <a:spcPts val="0"/>
              </a:spcBef>
              <a:spcAft>
                <a:spcPts val="0"/>
              </a:spcAft>
              <a:buNone/>
            </a:pPr>
            <a:r>
              <a:rPr lang="en-US" sz="1100">
                <a:solidFill>
                  <a:schemeClr val="dk1"/>
                </a:solidFill>
              </a:rPr>
              <a:t>mn stats</a:t>
            </a:r>
            <a:endParaRPr sz="1100">
              <a:solidFill>
                <a:schemeClr val="dk1"/>
              </a:solidFill>
            </a:endParaRPr>
          </a:p>
        </p:txBody>
      </p:sp>
      <p:sp>
        <p:nvSpPr>
          <p:cNvPr id="1010" name="Google Shape;1010;g1d428a1ee7_0_71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1d428a1ee7_0_7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ne where BNis only applied to the LSTM while the other applies BN everywhere throughout the model. </a:t>
            </a:r>
            <a:endParaRPr sz="1100">
              <a:solidFill>
                <a:schemeClr val="dk1"/>
              </a:solidFill>
            </a:endParaRPr>
          </a:p>
        </p:txBody>
      </p:sp>
      <p:sp>
        <p:nvSpPr>
          <p:cNvPr id="1022" name="Google Shape;1022;g1d428a1ee7_0_73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1d428a1ee7_0_7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BNr requires hand tunning of some parameters, so probably it will make this methos not usefull for diverse application, however</a:t>
            </a:r>
            <a:endParaRPr sz="1100">
              <a:solidFill>
                <a:schemeClr val="dk1"/>
              </a:solidFill>
            </a:endParaRPr>
          </a:p>
          <a:p>
            <a:pPr indent="0" lvl="0" marL="0" rtl="0">
              <a:spcBef>
                <a:spcPts val="0"/>
              </a:spcBef>
              <a:spcAft>
                <a:spcPts val="0"/>
              </a:spcAft>
              <a:buNone/>
            </a:pPr>
            <a:r>
              <a:rPr lang="en-US" sz="1100">
                <a:solidFill>
                  <a:schemeClr val="dk1"/>
                </a:solidFill>
              </a:rPr>
              <a:t>maybe someone will </a:t>
            </a:r>
            <a:endParaRPr sz="1100">
              <a:solidFill>
                <a:schemeClr val="dk1"/>
              </a:solidFill>
            </a:endParaRPr>
          </a:p>
        </p:txBody>
      </p:sp>
      <p:sp>
        <p:nvSpPr>
          <p:cNvPr id="1032" name="Google Shape;1032;g1d428a1ee7_0_746: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1d428a1ee7_0_7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Sigma meant that the dot product was taken along filter bank and summed up, sum across filter banks, so W is a filter bank</a:t>
            </a:r>
            <a:endParaRPr sz="1100">
              <a:solidFill>
                <a:schemeClr val="dk1"/>
              </a:solidFill>
            </a:endParaRPr>
          </a:p>
        </p:txBody>
      </p:sp>
      <p:sp>
        <p:nvSpPr>
          <p:cNvPr id="1041" name="Google Shape;1041;g1d428a1ee7_0_75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1d428a1ee7_0_7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Sigma meant that the dot product was taken along filter bank and summed up, sum across filter banks, so W is a filter bank</a:t>
            </a:r>
            <a:endParaRPr sz="1100">
              <a:solidFill>
                <a:schemeClr val="dk1"/>
              </a:solidFill>
            </a:endParaRPr>
          </a:p>
        </p:txBody>
      </p:sp>
      <p:sp>
        <p:nvSpPr>
          <p:cNvPr id="1051" name="Google Shape;1051;g1d428a1ee7_0_76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1d428a1ee7_0_7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chemeClr val="dk1"/>
              </a:solidFill>
            </a:endParaRPr>
          </a:p>
        </p:txBody>
      </p:sp>
      <p:sp>
        <p:nvSpPr>
          <p:cNvPr id="1060" name="Google Shape;1060;g1d428a1ee7_0_77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1d428a1ee7_0_10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adding non linearity improves results</a:t>
            </a:r>
            <a:endParaRPr/>
          </a:p>
        </p:txBody>
      </p:sp>
      <p:sp>
        <p:nvSpPr>
          <p:cNvPr id="1075" name="Google Shape;1075;g1d428a1ee7_0_1032: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20a40bc2d3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94" name="Google Shape;1094;g20a40bc2d3_0_2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1dab43d45d_3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00" name="Google Shape;1100;g1dab43d45d_3_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5" name="Google Shape;1105;p11:notes"/>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21379df6d4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widzimy graf, zrozumienie pojedycznych jednostek pozwoli nam na zrozumienie reszty</a:t>
            </a:r>
            <a:endParaRPr/>
          </a:p>
        </p:txBody>
      </p:sp>
      <p:sp>
        <p:nvSpPr>
          <p:cNvPr id="86" name="Google Shape;86;g21379df6d4_0_11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1d428a1ee7_0_72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12" name="Google Shape;1112;g1d428a1ee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1d428a1ee7_0_1050: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24" name="Google Shape;1124;g1d428a1ee7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rotations are linear operation, hence can be represent by matrix multiplications, we augmented data so de parameters should also be different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1d428a1ee7_0_107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44" name="Google Shape;1144;g1d428a1ee7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 is an arbitray actication function hence, the arguments must be the same, assuming that the model will reach the same global minimum in both cases </a:t>
            </a:r>
            <a:endParaRPr/>
          </a:p>
          <a:p>
            <a:pPr indent="0" lvl="0" marL="0" rtl="0">
              <a:spcBef>
                <a:spcPts val="0"/>
              </a:spcBef>
              <a:spcAft>
                <a:spcPts val="0"/>
              </a:spcAft>
              <a:buNone/>
            </a:pPr>
            <a:r>
              <a:rPr lang="en-US"/>
              <a:t>the W’ and W have to be related with this simple relation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1d428a1ee7_0_110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71" name="Google Shape;1171;g1d428a1ee7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1d428a1ee7_0_1131: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90" name="Google Shape;1190;g1d428a1ee7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how often we deal with data that at first look they do not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5" name="Google Shape;1205;p7:notes"/>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2140ef5906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2" name="Google Shape;1212;g2140ef5906_0_1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21379df6d4_0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Reinforcement learning is the problem of getting an agent to act in the world so as to maximize its rewards. For example, consider teaching a dog a new trick: you cannot tell it what to do, but you can reward/punish it if it does the right/wrong thing. It has to figure out what it did that made it get the reward/punishment, which is known as the credit assignment problem. We can use a similar method to train computers to do many tasks, such as playing backgammon or chess, scheduling jobs, and controlling robot limbs. </a:t>
            </a:r>
            <a:endParaRPr/>
          </a:p>
        </p:txBody>
      </p:sp>
      <p:sp>
        <p:nvSpPr>
          <p:cNvPr id="1223" name="Google Shape;1223;g21379df6d4_0_18: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1d428a1ee7_0_6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Dropout is a simple and effeicient way to intro bagging into the model architecture. Dropout trains ensemble of models</a:t>
            </a:r>
            <a:endParaRPr sz="1100">
              <a:solidFill>
                <a:schemeClr val="dk1"/>
              </a:solidFill>
            </a:endParaRPr>
          </a:p>
          <a:p>
            <a:pPr indent="0" lvl="0" marL="0" rtl="0">
              <a:spcBef>
                <a:spcPts val="0"/>
              </a:spcBef>
              <a:spcAft>
                <a:spcPts val="0"/>
              </a:spcAft>
              <a:buNone/>
            </a:pPr>
            <a:r>
              <a:rPr lang="en-US" sz="1100">
                <a:solidFill>
                  <a:schemeClr val="dk1"/>
                </a:solidFill>
              </a:rPr>
              <a:t>which shares hidden units. This method is so popular such it is even more frequelnty used than any other regularization method.</a:t>
            </a:r>
            <a:endParaRPr sz="1100">
              <a:solidFill>
                <a:schemeClr val="dk1"/>
              </a:solidFill>
            </a:endParaRPr>
          </a:p>
          <a:p>
            <a:pPr indent="0" lvl="0" marL="0">
              <a:spcBef>
                <a:spcPts val="0"/>
              </a:spcBef>
              <a:spcAft>
                <a:spcPts val="0"/>
              </a:spcAft>
              <a:buNone/>
            </a:pPr>
            <a:r>
              <a:rPr lang="en-US" sz="1100">
                <a:solidFill>
                  <a:schemeClr val="dk1"/>
                </a:solidFill>
              </a:rPr>
              <a:t>It can be incorporated into almost architectures. </a:t>
            </a:r>
            <a:r>
              <a:rPr lang="en-US" sz="1000">
                <a:solidFill>
                  <a:srgbClr val="333333"/>
                </a:solidFill>
                <a:highlight>
                  <a:srgbClr val="F7F7F7"/>
                </a:highlight>
                <a:latin typeface="Verdana"/>
                <a:ea typeface="Verdana"/>
                <a:cs typeface="Verdana"/>
                <a:sym typeface="Verdana"/>
              </a:rPr>
              <a:t>float between 0 and 1. Fraction of the input units to drop.</a:t>
            </a:r>
            <a:endParaRPr sz="1000">
              <a:solidFill>
                <a:srgbClr val="333333"/>
              </a:solidFill>
              <a:highlight>
                <a:srgbClr val="F7F7F7"/>
              </a:highlight>
              <a:latin typeface="Verdana"/>
              <a:ea typeface="Verdana"/>
              <a:cs typeface="Verdana"/>
              <a:sym typeface="Verdana"/>
            </a:endParaRPr>
          </a:p>
          <a:p>
            <a:pPr indent="0" lvl="0" marL="0" rtl="0">
              <a:spcBef>
                <a:spcPts val="0"/>
              </a:spcBef>
              <a:spcAft>
                <a:spcPts val="0"/>
              </a:spcAft>
              <a:buNone/>
            </a:pPr>
            <a:r>
              <a:t/>
            </a:r>
            <a:endParaRPr sz="1100">
              <a:solidFill>
                <a:schemeClr val="dk1"/>
              </a:solidFill>
            </a:endParaRPr>
          </a:p>
        </p:txBody>
      </p:sp>
      <p:sp>
        <p:nvSpPr>
          <p:cNvPr id="1232" name="Google Shape;1232;g1d428a1ee7_0_643: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21379df6d4_0_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49" name="Google Shape;1249;g21379df6d4_0_6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1d4027faf7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6" name="Google Shape;96;g1d4027faf7_0_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1d428a1ee7_0_4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How does the regularization works?</a:t>
            </a:r>
            <a:endParaRPr/>
          </a:p>
        </p:txBody>
      </p:sp>
      <p:sp>
        <p:nvSpPr>
          <p:cNvPr id="1259" name="Google Shape;1259;g1d428a1ee7_0_489: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1d428a1ee7_0_5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when we add noise to the model we force model to be resist to some random perturbation, hence it should in general lead to better generalization, </a:t>
            </a:r>
            <a:endParaRPr sz="1100">
              <a:solidFill>
                <a:schemeClr val="dk1"/>
              </a:solidFill>
            </a:endParaRPr>
          </a:p>
          <a:p>
            <a:pPr indent="0" lvl="0" marL="0" rtl="0">
              <a:spcBef>
                <a:spcPts val="0"/>
              </a:spcBef>
              <a:spcAft>
                <a:spcPts val="0"/>
              </a:spcAft>
              <a:buNone/>
            </a:pPr>
            <a:r>
              <a:rPr lang="en-US" sz="1100">
                <a:solidFill>
                  <a:schemeClr val="dk1"/>
                </a:solidFill>
              </a:rPr>
              <a:t>we need two datasets so it can be a problem when we do not have eanough samples</a:t>
            </a:r>
            <a:endParaRPr sz="1100">
              <a:solidFill>
                <a:schemeClr val="dk1"/>
              </a:solidFill>
            </a:endParaRPr>
          </a:p>
        </p:txBody>
      </p:sp>
      <p:sp>
        <p:nvSpPr>
          <p:cNvPr id="1275" name="Google Shape;1275;g1d428a1ee7_0_587: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1d428a1ee7_0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100">
                <a:solidFill>
                  <a:schemeClr val="dk1"/>
                </a:solidFill>
              </a:rPr>
              <a:t>baging construct many datasets from orignal one by sampling with replacement. If you want to win kaggle competition you definitely have to think</a:t>
            </a:r>
            <a:endParaRPr sz="1100">
              <a:solidFill>
                <a:schemeClr val="dk1"/>
              </a:solidFill>
            </a:endParaRPr>
          </a:p>
          <a:p>
            <a:pPr indent="0" lvl="0" marL="0" rtl="0">
              <a:spcBef>
                <a:spcPts val="0"/>
              </a:spcBef>
              <a:spcAft>
                <a:spcPts val="0"/>
              </a:spcAft>
              <a:buNone/>
            </a:pPr>
            <a:r>
              <a:rPr lang="en-US" sz="1100">
                <a:solidFill>
                  <a:schemeClr val="dk1"/>
                </a:solidFill>
              </a:rPr>
              <a:t>about some of those methods</a:t>
            </a:r>
            <a:endParaRPr sz="1100">
              <a:solidFill>
                <a:schemeClr val="dk1"/>
              </a:solidFill>
            </a:endParaRPr>
          </a:p>
        </p:txBody>
      </p:sp>
      <p:sp>
        <p:nvSpPr>
          <p:cNvPr id="1287" name="Google Shape;1287;g1d428a1ee7_0_604: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1d428a1ee7_0_1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example of tensorflow graph</a:t>
            </a:r>
            <a:endParaRPr/>
          </a:p>
        </p:txBody>
      </p:sp>
      <p:sp>
        <p:nvSpPr>
          <p:cNvPr id="1296" name="Google Shape;1296;g1d428a1ee7_0_115:notes"/>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ajd tytułowy">
  <p:cSld name="1_Slajd tytułowy">
    <p:bg>
      <p:bgPr>
        <a:blipFill rotWithShape="1">
          <a:blip r:embed="rId2">
            <a:alphaModFix/>
          </a:blip>
          <a:stretch>
            <a:fillRect b="0" l="0" r="0" t="0"/>
          </a:stretch>
        </a:blipFill>
      </p:bgPr>
    </p:bg>
    <p:spTree>
      <p:nvGrpSpPr>
        <p:cNvPr id="6" name="Shape 6"/>
        <p:cNvGrpSpPr/>
        <p:nvPr/>
      </p:nvGrpSpPr>
      <p:grpSpPr>
        <a:xfrm>
          <a:off x="0" y="0"/>
          <a:ext cx="0" cy="0"/>
          <a:chOff x="0" y="0"/>
          <a:chExt cx="0" cy="0"/>
        </a:xfrm>
      </p:grpSpPr>
      <p:sp>
        <p:nvSpPr>
          <p:cNvPr id="7" name="Google Shape;7;p2"/>
          <p:cNvSpPr txBox="1"/>
          <p:nvPr>
            <p:ph type="title"/>
          </p:nvPr>
        </p:nvSpPr>
        <p:spPr>
          <a:xfrm>
            <a:off x="647739" y="2658728"/>
            <a:ext cx="109728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45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 name="Google Shape;8;p2"/>
          <p:cNvSpPr txBox="1"/>
          <p:nvPr>
            <p:ph idx="1" type="body"/>
          </p:nvPr>
        </p:nvSpPr>
        <p:spPr>
          <a:xfrm>
            <a:off x="647739" y="3544572"/>
            <a:ext cx="10972800" cy="2043114"/>
          </a:xfrm>
          <a:prstGeom prst="rect">
            <a:avLst/>
          </a:prstGeom>
          <a:noFill/>
          <a:ln>
            <a:noFill/>
          </a:ln>
        </p:spPr>
        <p:txBody>
          <a:bodyPr anchorCtr="0" anchor="t" bIns="91425" lIns="91425" spcFirstLastPara="1" rIns="91425" wrap="square" tIns="91425"/>
          <a:lstStyle>
            <a:lvl1pPr indent="-228600" lvl="0" marL="457200" marR="0" rtl="0" algn="ctr">
              <a:spcBef>
                <a:spcPts val="28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wewnętrzny">
  <p:cSld name="Slajd wewnętrzny">
    <p:bg>
      <p:bgPr>
        <a:blipFill rotWithShape="1">
          <a:blip r:embed="rId2">
            <a:alphaModFix/>
          </a:blip>
          <a:stretch>
            <a:fillRect b="0" l="0" r="0" t="0"/>
          </a:stretch>
        </a:blip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911424" y="577603"/>
            <a:ext cx="10369152" cy="56160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139FDA"/>
              </a:buClr>
              <a:buSzPts val="1400"/>
              <a:buFont typeface="Arial"/>
              <a:buNone/>
              <a:defRPr b="0" i="0" sz="4500" u="none" cap="none" strike="noStrike">
                <a:solidFill>
                  <a:srgbClr val="139FDA"/>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3"/>
          <p:cNvSpPr txBox="1"/>
          <p:nvPr>
            <p:ph idx="1" type="body"/>
          </p:nvPr>
        </p:nvSpPr>
        <p:spPr>
          <a:xfrm>
            <a:off x="911424" y="1772816"/>
            <a:ext cx="10369152" cy="4104456"/>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
          <p:cNvSpPr txBox="1"/>
          <p:nvPr>
            <p:ph idx="2" type="body"/>
          </p:nvPr>
        </p:nvSpPr>
        <p:spPr>
          <a:xfrm>
            <a:off x="911424" y="1146077"/>
            <a:ext cx="10369152" cy="410716"/>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62626"/>
              </a:buClr>
              <a:buSzPts val="1400"/>
              <a:buFont typeface="Arial"/>
              <a:buNone/>
              <a:defRPr b="1" i="0" sz="14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3" name="Google Shape;13;p3"/>
          <p:cNvCxnSpPr/>
          <p:nvPr/>
        </p:nvCxnSpPr>
        <p:spPr>
          <a:xfrm rot="10800000">
            <a:off x="925409" y="1556792"/>
            <a:ext cx="5760640" cy="0"/>
          </a:xfrm>
          <a:prstGeom prst="straightConnector1">
            <a:avLst/>
          </a:prstGeom>
          <a:noFill/>
          <a:ln cap="flat" cmpd="sng" w="69850">
            <a:solidFill>
              <a:srgbClr val="1CA4DC"/>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kład niestandardowy">
  <p:cSld name="Układ niestandardowy">
    <p:bg>
      <p:bgPr>
        <a:blipFill rotWithShape="1">
          <a:blip r:embed="rId2">
            <a:alphaModFix/>
          </a:blip>
          <a:stretch>
            <a:fillRect b="0" l="0" r="0" t="0"/>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911424" y="577603"/>
            <a:ext cx="10369152" cy="561603"/>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rgbClr val="139FDA"/>
              </a:buClr>
              <a:buSzPts val="1400"/>
              <a:buFont typeface="Arial"/>
              <a:buNone/>
              <a:defRPr b="0" i="0" sz="4500" u="none" cap="none" strike="noStrike">
                <a:solidFill>
                  <a:srgbClr val="139FDA"/>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 name="Google Shape;16;p4"/>
          <p:cNvSpPr txBox="1"/>
          <p:nvPr>
            <p:ph idx="1" type="body"/>
          </p:nvPr>
        </p:nvSpPr>
        <p:spPr>
          <a:xfrm>
            <a:off x="911424" y="1146077"/>
            <a:ext cx="10369152" cy="410716"/>
          </a:xfrm>
          <a:prstGeom prst="rect">
            <a:avLst/>
          </a:prstGeom>
          <a:noFill/>
          <a:ln>
            <a:noFill/>
          </a:ln>
        </p:spPr>
        <p:txBody>
          <a:bodyPr anchorCtr="0" anchor="t" bIns="91425" lIns="91425" spcFirstLastPara="1" rIns="91425" wrap="square" tIns="91425"/>
          <a:lstStyle>
            <a:lvl1pPr indent="-228600" lvl="0" marL="457200" marR="0" rtl="0" algn="ctr">
              <a:spcBef>
                <a:spcPts val="280"/>
              </a:spcBef>
              <a:spcAft>
                <a:spcPts val="0"/>
              </a:spcAft>
              <a:buClr>
                <a:srgbClr val="262626"/>
              </a:buClr>
              <a:buSzPts val="1400"/>
              <a:buFont typeface="Arial"/>
              <a:buNone/>
              <a:defRPr b="1" i="0" sz="14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7" name="Google Shape;17;p4"/>
          <p:cNvCxnSpPr/>
          <p:nvPr/>
        </p:nvCxnSpPr>
        <p:spPr>
          <a:xfrm rot="10800000">
            <a:off x="911424" y="1570535"/>
            <a:ext cx="10369152" cy="0"/>
          </a:xfrm>
          <a:prstGeom prst="straightConnector1">
            <a:avLst/>
          </a:prstGeom>
          <a:noFill/>
          <a:ln cap="flat" cmpd="sng" w="69850">
            <a:solidFill>
              <a:srgbClr val="1CA4DC"/>
            </a:solidFill>
            <a:prstDash val="solid"/>
            <a:round/>
            <a:headEnd len="sm" w="sm" type="none"/>
            <a:tailEnd len="sm" w="sm" type="none"/>
          </a:ln>
        </p:spPr>
      </p:cxnSp>
      <p:sp>
        <p:nvSpPr>
          <p:cNvPr id="18" name="Google Shape;18;p4"/>
          <p:cNvSpPr txBox="1"/>
          <p:nvPr>
            <p:ph idx="2" type="body"/>
          </p:nvPr>
        </p:nvSpPr>
        <p:spPr>
          <a:xfrm>
            <a:off x="911424" y="1772816"/>
            <a:ext cx="10369152" cy="4104456"/>
          </a:xfrm>
          <a:prstGeom prst="rect">
            <a:avLst/>
          </a:prstGeom>
          <a:noFill/>
          <a:ln>
            <a:noFill/>
          </a:ln>
        </p:spPr>
        <p:txBody>
          <a:bodyPr anchorCtr="0" anchor="t" bIns="91425" lIns="91425" spcFirstLastPara="1" rIns="91425" wrap="square" tIns="91425"/>
          <a:lstStyle>
            <a:lvl1pPr indent="-228600" lvl="0" marL="457200" marR="0" rtl="0" algn="ctr">
              <a:spcBef>
                <a:spcPts val="28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Układ niestandardowy">
  <p:cSld name="4_Układ niestandardowy">
    <p:bg>
      <p:bgPr>
        <a:blipFill rotWithShape="1">
          <a:blip r:embed="rId2">
            <a:alphaModFix/>
          </a:blip>
          <a:stretch>
            <a:fillRect b="0" l="0" r="0" t="0"/>
          </a:stretch>
        </a:blipFill>
      </p:bgPr>
    </p:bg>
    <p:spTree>
      <p:nvGrpSpPr>
        <p:cNvPr id="19" name="Shape 19"/>
        <p:cNvGrpSpPr/>
        <p:nvPr/>
      </p:nvGrpSpPr>
      <p:grpSpPr>
        <a:xfrm>
          <a:off x="0" y="0"/>
          <a:ext cx="0" cy="0"/>
          <a:chOff x="0" y="0"/>
          <a:chExt cx="0" cy="0"/>
        </a:xfrm>
      </p:grpSpPr>
      <p:sp>
        <p:nvSpPr>
          <p:cNvPr id="20" name="Google Shape;20;p5"/>
          <p:cNvSpPr txBox="1"/>
          <p:nvPr>
            <p:ph idx="1" type="body"/>
          </p:nvPr>
        </p:nvSpPr>
        <p:spPr>
          <a:xfrm>
            <a:off x="911424" y="1772816"/>
            <a:ext cx="10369152" cy="4104456"/>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 name="Google Shape;21;p5"/>
          <p:cNvSpPr txBox="1"/>
          <p:nvPr>
            <p:ph type="title"/>
          </p:nvPr>
        </p:nvSpPr>
        <p:spPr>
          <a:xfrm>
            <a:off x="911424" y="577603"/>
            <a:ext cx="10369152" cy="56160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139FDA"/>
              </a:buClr>
              <a:buSzPts val="1400"/>
              <a:buFont typeface="Arial"/>
              <a:buNone/>
              <a:defRPr b="0" i="0" sz="4500" u="none" cap="none" strike="noStrike">
                <a:solidFill>
                  <a:srgbClr val="139FDA"/>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5"/>
          <p:cNvSpPr txBox="1"/>
          <p:nvPr>
            <p:ph idx="2" type="body"/>
          </p:nvPr>
        </p:nvSpPr>
        <p:spPr>
          <a:xfrm>
            <a:off x="911424" y="1146077"/>
            <a:ext cx="10369152" cy="410716"/>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262626"/>
              </a:buClr>
              <a:buSzPts val="1400"/>
              <a:buFont typeface="Arial"/>
              <a:buNone/>
              <a:defRPr b="1" i="0" sz="14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statni slajd">
  <p:cSld name="Ostatni slajd">
    <p:bg>
      <p:bgPr>
        <a:blipFill rotWithShape="1">
          <a:blip r:embed="rId2">
            <a:alphaModFix/>
          </a:blip>
          <a:stretch>
            <a:fillRect b="0" l="0" r="0" t="0"/>
          </a:stretch>
        </a:blipFill>
      </p:bgPr>
    </p:bg>
    <p:spTree>
      <p:nvGrpSpPr>
        <p:cNvPr id="23" name="Shape 23"/>
        <p:cNvGrpSpPr/>
        <p:nvPr/>
      </p:nvGrpSpPr>
      <p:grpSpPr>
        <a:xfrm>
          <a:off x="0" y="0"/>
          <a:ext cx="0" cy="0"/>
          <a:chOff x="0" y="0"/>
          <a:chExt cx="0" cy="0"/>
        </a:xfrm>
      </p:grpSpPr>
      <p:sp>
        <p:nvSpPr>
          <p:cNvPr id="24" name="Google Shape;24;p6"/>
          <p:cNvSpPr txBox="1"/>
          <p:nvPr>
            <p:ph idx="1" type="body"/>
          </p:nvPr>
        </p:nvSpPr>
        <p:spPr>
          <a:xfrm>
            <a:off x="4762509" y="3157700"/>
            <a:ext cx="2762251" cy="357189"/>
          </a:xfrm>
          <a:prstGeom prst="rect">
            <a:avLst/>
          </a:prstGeom>
          <a:noFill/>
          <a:ln>
            <a:noFill/>
          </a:ln>
        </p:spPr>
        <p:txBody>
          <a:bodyPr anchorCtr="0" anchor="t" bIns="91425" lIns="91425" spcFirstLastPara="1" rIns="91425" wrap="square" tIns="91425"/>
          <a:lstStyle>
            <a:lvl1pPr indent="-228600" lvl="0" marL="457200" marR="0" rtl="0" algn="ctr">
              <a:spcBef>
                <a:spcPts val="360"/>
              </a:spcBef>
              <a:spcAft>
                <a:spcPts val="0"/>
              </a:spcAft>
              <a:buClr>
                <a:srgbClr val="231F20"/>
              </a:buClr>
              <a:buSzPts val="1400"/>
              <a:buFont typeface="Arial"/>
              <a:buNone/>
              <a:defRPr b="1" i="0" sz="1800" u="none" cap="none" strike="noStrike">
                <a:solidFill>
                  <a:srgbClr val="231F2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 name="Google Shape;25;p6"/>
          <p:cNvSpPr txBox="1"/>
          <p:nvPr>
            <p:ph idx="2" type="body"/>
          </p:nvPr>
        </p:nvSpPr>
        <p:spPr>
          <a:xfrm>
            <a:off x="4762509" y="3443452"/>
            <a:ext cx="2762251" cy="357189"/>
          </a:xfrm>
          <a:prstGeom prst="rect">
            <a:avLst/>
          </a:prstGeom>
          <a:noFill/>
          <a:ln>
            <a:noFill/>
          </a:ln>
        </p:spPr>
        <p:txBody>
          <a:bodyPr anchorCtr="0" anchor="t" bIns="91425" lIns="91425" spcFirstLastPara="1" rIns="91425" wrap="square" tIns="91425"/>
          <a:lstStyle>
            <a:lvl1pPr indent="-228600" lvl="0" marL="457200" marR="0" rtl="0" algn="ctr">
              <a:spcBef>
                <a:spcPts val="300"/>
              </a:spcBef>
              <a:spcAft>
                <a:spcPts val="0"/>
              </a:spcAft>
              <a:buClr>
                <a:srgbClr val="231F20"/>
              </a:buClr>
              <a:buSzPts val="1400"/>
              <a:buFont typeface="Arial"/>
              <a:buNone/>
              <a:defRPr b="1" i="0" sz="1500" u="none" cap="none" strike="noStrike">
                <a:solidFill>
                  <a:srgbClr val="231F2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6"/>
          <p:cNvSpPr txBox="1"/>
          <p:nvPr>
            <p:ph idx="3" type="body"/>
          </p:nvPr>
        </p:nvSpPr>
        <p:spPr>
          <a:xfrm>
            <a:off x="4762491" y="4021795"/>
            <a:ext cx="2715493" cy="500065"/>
          </a:xfrm>
          <a:prstGeom prst="rect">
            <a:avLst/>
          </a:prstGeom>
          <a:noFill/>
          <a:ln>
            <a:noFill/>
          </a:ln>
        </p:spPr>
        <p:txBody>
          <a:bodyPr anchorCtr="0" anchor="t" bIns="91425" lIns="91425" spcFirstLastPara="1" rIns="91425" wrap="square" tIns="91425"/>
          <a:lstStyle>
            <a:lvl1pPr indent="-228600" lvl="0" marL="457200" marR="0" rtl="0" algn="ctr">
              <a:spcBef>
                <a:spcPts val="240"/>
              </a:spcBef>
              <a:spcAft>
                <a:spcPts val="0"/>
              </a:spcAft>
              <a:buClr>
                <a:srgbClr val="231F20"/>
              </a:buClr>
              <a:buSzPts val="1400"/>
              <a:buFont typeface="Arial"/>
              <a:buNone/>
              <a:defRPr b="1" i="0" sz="1200" u="none" cap="none" strike="noStrike">
                <a:solidFill>
                  <a:srgbClr val="231F2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hyperlink" Target="https://keras.io/" TargetMode="External"/><Relationship Id="rId7"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github.com/fornaxco/ai-tech-meetu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image" Target="../media/image50.png"/><Relationship Id="rId8"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52.png"/><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6.png"/><Relationship Id="rId11" Type="http://schemas.openxmlformats.org/officeDocument/2006/relationships/image" Target="../media/image56.png"/><Relationship Id="rId10" Type="http://schemas.openxmlformats.org/officeDocument/2006/relationships/image" Target="../media/image54.png"/><Relationship Id="rId12" Type="http://schemas.openxmlformats.org/officeDocument/2006/relationships/image" Target="../media/image42.png"/><Relationship Id="rId9"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0" Type="http://schemas.openxmlformats.org/officeDocument/2006/relationships/image" Target="../media/image63.png"/><Relationship Id="rId11" Type="http://schemas.openxmlformats.org/officeDocument/2006/relationships/image" Target="../media/image56.png"/><Relationship Id="rId10" Type="http://schemas.openxmlformats.org/officeDocument/2006/relationships/image" Target="../media/image54.png"/><Relationship Id="rId21" Type="http://schemas.openxmlformats.org/officeDocument/2006/relationships/image" Target="../media/image66.png"/><Relationship Id="rId13" Type="http://schemas.openxmlformats.org/officeDocument/2006/relationships/image" Target="../media/image59.png"/><Relationship Id="rId12"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46.png"/><Relationship Id="rId9" Type="http://schemas.openxmlformats.org/officeDocument/2006/relationships/image" Target="../media/image60.png"/><Relationship Id="rId15" Type="http://schemas.openxmlformats.org/officeDocument/2006/relationships/image" Target="../media/image58.png"/><Relationship Id="rId14" Type="http://schemas.openxmlformats.org/officeDocument/2006/relationships/image" Target="../media/image61.png"/><Relationship Id="rId17" Type="http://schemas.openxmlformats.org/officeDocument/2006/relationships/image" Target="../media/image68.png"/><Relationship Id="rId16" Type="http://schemas.openxmlformats.org/officeDocument/2006/relationships/image" Target="../media/image64.png"/><Relationship Id="rId5" Type="http://schemas.openxmlformats.org/officeDocument/2006/relationships/image" Target="../media/image57.png"/><Relationship Id="rId19" Type="http://schemas.openxmlformats.org/officeDocument/2006/relationships/image" Target="../media/image62.png"/><Relationship Id="rId6" Type="http://schemas.openxmlformats.org/officeDocument/2006/relationships/image" Target="../media/image51.png"/><Relationship Id="rId18" Type="http://schemas.openxmlformats.org/officeDocument/2006/relationships/image" Target="../media/image69.png"/><Relationship Id="rId7" Type="http://schemas.openxmlformats.org/officeDocument/2006/relationships/image" Target="../media/image55.png"/><Relationship Id="rId8" Type="http://schemas.openxmlformats.org/officeDocument/2006/relationships/image" Target="../media/image92.png"/></Relationships>
</file>

<file path=ppt/slides/_rels/slide31.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4.png"/><Relationship Id="rId13" Type="http://schemas.openxmlformats.org/officeDocument/2006/relationships/image" Target="../media/image59.png"/><Relationship Id="rId12"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46.png"/><Relationship Id="rId9" Type="http://schemas.openxmlformats.org/officeDocument/2006/relationships/image" Target="../media/image60.png"/><Relationship Id="rId15" Type="http://schemas.openxmlformats.org/officeDocument/2006/relationships/image" Target="../media/image58.png"/><Relationship Id="rId14" Type="http://schemas.openxmlformats.org/officeDocument/2006/relationships/image" Target="../media/image61.png"/><Relationship Id="rId17" Type="http://schemas.openxmlformats.org/officeDocument/2006/relationships/image" Target="../media/image65.png"/><Relationship Id="rId16"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72.png"/><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25.png"/><Relationship Id="rId5" Type="http://schemas.openxmlformats.org/officeDocument/2006/relationships/image" Target="../media/image67.png"/><Relationship Id="rId6" Type="http://schemas.openxmlformats.org/officeDocument/2006/relationships/hyperlink" Target="http://sebastianruder.com/optimizing-gradient-desce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25.png"/><Relationship Id="rId5" Type="http://schemas.openxmlformats.org/officeDocument/2006/relationships/hyperlink" Target="http://sebastianruder.com/optimizing-gradient-descen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ebastianruder.com/optimizing-gradient-descent/" TargetMode="External"/><Relationship Id="rId4" Type="http://schemas.openxmlformats.org/officeDocument/2006/relationships/image" Target="../media/image75.png"/><Relationship Id="rId5" Type="http://schemas.openxmlformats.org/officeDocument/2006/relationships/image" Target="../media/image67.png"/><Relationship Id="rId6"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bastianruder.com/optimizing-gradient-descent/" TargetMode="External"/><Relationship Id="rId4" Type="http://schemas.openxmlformats.org/officeDocument/2006/relationships/image" Target="../media/image70.png"/><Relationship Id="rId5"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ebastianruder.com/optimizing-gradient-descent/" TargetMode="External"/><Relationship Id="rId4"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hyperlink" Target="http://www.theverge.com/2016/1/22/10813984/google-deep-learning-udacity" TargetMode="External"/><Relationship Id="rId5" Type="http://schemas.openxmlformats.org/officeDocument/2006/relationships/image" Target="../media/image16.png"/><Relationship Id="rId6" Type="http://schemas.openxmlformats.org/officeDocument/2006/relationships/hyperlink" Target="https://github.com/jcjohnson/neural-sty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bastianruder.com/optimizing-gradient-descent/" TargetMode="Externa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ebastianruder.com/optimizing-gradient-desce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8.gif"/><Relationship Id="rId4" Type="http://schemas.openxmlformats.org/officeDocument/2006/relationships/hyperlink" Target="https://twitter.com/alecrad" TargetMode="External"/><Relationship Id="rId5" Type="http://schemas.openxmlformats.org/officeDocument/2006/relationships/hyperlink" Target="https://twitter.com/alecra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83.png"/><Relationship Id="rId5" Type="http://schemas.openxmlformats.org/officeDocument/2006/relationships/image" Target="../media/image90.png"/><Relationship Id="rId6" Type="http://schemas.openxmlformats.org/officeDocument/2006/relationships/hyperlink" Target="https://medium.com/slavv/picking-an-optimizer-for-style-transfer-86e7b8cba84b#.47pdi5uxa" TargetMode="External"/><Relationship Id="rId7"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8.gif"/><Relationship Id="rId4" Type="http://schemas.openxmlformats.org/officeDocument/2006/relationships/hyperlink" Target="https://twitter.com/alecrad" TargetMode="External"/><Relationship Id="rId5" Type="http://schemas.openxmlformats.org/officeDocument/2006/relationships/hyperlink" Target="https://twitter.com/alecrad" TargetMode="External"/><Relationship Id="rId6"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8.gif"/><Relationship Id="rId4" Type="http://schemas.openxmlformats.org/officeDocument/2006/relationships/hyperlink" Target="https://twitter.com/alecrad" TargetMode="External"/><Relationship Id="rId5" Type="http://schemas.openxmlformats.org/officeDocument/2006/relationships/hyperlink" Target="https://twitter.com/alecra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88.gif"/><Relationship Id="rId4" Type="http://schemas.openxmlformats.org/officeDocument/2006/relationships/hyperlink" Target="https://twitter.com/alecrad" TargetMode="External"/><Relationship Id="rId5" Type="http://schemas.openxmlformats.org/officeDocument/2006/relationships/hyperlink" Target="https://twitter.com/alecra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78.png"/><Relationship Id="rId5"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79.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08.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110.png"/><Relationship Id="rId6"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33.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1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1" Type="http://schemas.openxmlformats.org/officeDocument/2006/relationships/image" Target="../media/image96.png"/><Relationship Id="rId10" Type="http://schemas.openxmlformats.org/officeDocument/2006/relationships/image" Target="../media/image94.png"/><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06.png"/><Relationship Id="rId4" Type="http://schemas.openxmlformats.org/officeDocument/2006/relationships/image" Target="../media/image40.png"/><Relationship Id="rId9" Type="http://schemas.openxmlformats.org/officeDocument/2006/relationships/image" Target="../media/image97.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103.png"/><Relationship Id="rId5"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98.png"/><Relationship Id="rId5" Type="http://schemas.openxmlformats.org/officeDocument/2006/relationships/image" Target="../media/image102.png"/><Relationship Id="rId6"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9.png"/><Relationship Id="rId6" Type="http://schemas.openxmlformats.org/officeDocument/2006/relationships/hyperlink" Target="http://www.kdnuggets.com/2015/04/preventing-overfitting-neural-networks.html/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105.png"/><Relationship Id="rId7" Type="http://schemas.openxmlformats.org/officeDocument/2006/relationships/image" Target="../media/image111.png"/><Relationship Id="rId8"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19.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12.png"/><Relationship Id="rId4" Type="http://schemas.openxmlformats.org/officeDocument/2006/relationships/image" Target="../media/image123.png"/><Relationship Id="rId5" Type="http://schemas.openxmlformats.org/officeDocument/2006/relationships/hyperlink" Target="http://www.cs.toronto.edu/~rsalakhu/papers/srivastava14a.pdf" TargetMode="External"/><Relationship Id="rId6" Type="http://schemas.openxmlformats.org/officeDocument/2006/relationships/hyperlink" Target="http://www.cs.toronto.edu/~rsalakhu/papers/srivastava14a.pdf" TargetMode="External"/><Relationship Id="rId7" Type="http://schemas.openxmlformats.org/officeDocument/2006/relationships/image" Target="../media/image120.png"/><Relationship Id="rId8"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15.png"/><Relationship Id="rId4" Type="http://schemas.openxmlformats.org/officeDocument/2006/relationships/image" Target="../media/image126.png"/><Relationship Id="rId5" Type="http://schemas.openxmlformats.org/officeDocument/2006/relationships/image" Target="../media/image12.png"/><Relationship Id="rId6"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3.png"/><Relationship Id="rId6" Type="http://schemas.openxmlformats.org/officeDocument/2006/relationships/hyperlink" Target="https://arxiv.org/pdf/1502.03167.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arxiv.org/pdf/1502.03167.pdf" TargetMode="Externa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hyperlink" Target="https://arxiv.org/pdf/1607.06450.pdf" TargetMode="Externa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hyperlink" Target="https://arxiv.org/pdf/1607.06450.pdf" TargetMode="External"/><Relationship Id="rId4" Type="http://schemas.openxmlformats.org/officeDocument/2006/relationships/hyperlink" Target="https://arxiv.org/pdf/1602.07868.pdf" TargetMode="External"/><Relationship Id="rId5" Type="http://schemas.openxmlformats.org/officeDocument/2006/relationships/image" Target="../media/image1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arxiv.org/pdf/1607.06450.pdf" TargetMode="External"/><Relationship Id="rId4" Type="http://schemas.openxmlformats.org/officeDocument/2006/relationships/hyperlink" Target="https://arxiv.org/pdf/1602.07868.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hyperlink" Target="https://arxiv.org/pdf/1607.06450.pdf" TargetMode="External"/><Relationship Id="rId4" Type="http://schemas.openxmlformats.org/officeDocument/2006/relationships/hyperlink" Target="https://arxiv.org/pdf/1602.07868.pdf" TargetMode="External"/><Relationship Id="rId5" Type="http://schemas.openxmlformats.org/officeDocument/2006/relationships/hyperlink" Target="https://arxiv.org/pdf/1702.03275.pdf" TargetMode="External"/><Relationship Id="rId6" Type="http://schemas.openxmlformats.org/officeDocument/2006/relationships/hyperlink" Target="https://arxiv.org/abs/1609.07093" TargetMode="External"/><Relationship Id="rId7" Type="http://schemas.openxmlformats.org/officeDocument/2006/relationships/image" Target="../media/image1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hyperlink" Target="https://arxiv.org/pdf/1607.06450.pdf" TargetMode="External"/><Relationship Id="rId4" Type="http://schemas.openxmlformats.org/officeDocument/2006/relationships/hyperlink" Target="https://arxiv.org/pdf/1602.07868.pdf" TargetMode="External"/><Relationship Id="rId5" Type="http://schemas.openxmlformats.org/officeDocument/2006/relationships/hyperlink" Target="https://arxiv.org/pdf/1702.03275.pdf" TargetMode="External"/><Relationship Id="rId6" Type="http://schemas.openxmlformats.org/officeDocument/2006/relationships/hyperlink" Target="https://arxiv.org/abs/1609.07093" TargetMode="External"/><Relationship Id="rId7" Type="http://schemas.openxmlformats.org/officeDocument/2006/relationships/hyperlink" Target="https://arxiv.org/abs/1702.05870"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24.png"/><Relationship Id="rId4" Type="http://schemas.openxmlformats.org/officeDocument/2006/relationships/image" Target="../media/image131.png"/><Relationship Id="rId5" Type="http://schemas.openxmlformats.org/officeDocument/2006/relationships/image" Target="../media/image1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mailto:krzysztof.kolasinski@fornax.ai"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hyperlink" Target="http://www.asimovinstitute.org/neural-network-zo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22.png"/><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22.png"/><Relationship Id="rId4" Type="http://schemas.openxmlformats.org/officeDocument/2006/relationships/image" Target="../media/image127.png"/><Relationship Id="rId5" Type="http://schemas.openxmlformats.org/officeDocument/2006/relationships/image" Target="../media/image40.png"/><Relationship Id="rId6" Type="http://schemas.openxmlformats.org/officeDocument/2006/relationships/image" Target="../media/image121.png"/><Relationship Id="rId7" Type="http://schemas.openxmlformats.org/officeDocument/2006/relationships/image" Target="../media/image139.png"/><Relationship Id="rId8" Type="http://schemas.openxmlformats.org/officeDocument/2006/relationships/image" Target="../media/image132.png"/></Relationships>
</file>

<file path=ppt/slides/_rels/slide82.xml.rels><?xml version="1.0" encoding="UTF-8" standalone="yes"?><Relationships xmlns="http://schemas.openxmlformats.org/package/2006/relationships"><Relationship Id="rId11" Type="http://schemas.openxmlformats.org/officeDocument/2006/relationships/image" Target="../media/image136.png"/><Relationship Id="rId10" Type="http://schemas.openxmlformats.org/officeDocument/2006/relationships/image" Target="../media/image135.png"/><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22.png"/><Relationship Id="rId4" Type="http://schemas.openxmlformats.org/officeDocument/2006/relationships/image" Target="../media/image127.png"/><Relationship Id="rId9" Type="http://schemas.openxmlformats.org/officeDocument/2006/relationships/image" Target="../media/image144.png"/><Relationship Id="rId5" Type="http://schemas.openxmlformats.org/officeDocument/2006/relationships/image" Target="../media/image121.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122.png"/><Relationship Id="rId4" Type="http://schemas.openxmlformats.org/officeDocument/2006/relationships/image" Target="../media/image127.png"/><Relationship Id="rId9" Type="http://schemas.openxmlformats.org/officeDocument/2006/relationships/image" Target="../media/image138.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47.png"/><Relationship Id="rId8" Type="http://schemas.openxmlformats.org/officeDocument/2006/relationships/image" Target="../media/image1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22.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uvadlc.github.io/lectures/lecture1.pdf" TargetMode="External"/><Relationship Id="rId4" Type="http://schemas.openxmlformats.org/officeDocument/2006/relationships/hyperlink" Target="https://chaosmail.github.io/deeplearning/2016/10/22/intro-to-deep-learning-for-computer-vision/" TargetMode="External"/><Relationship Id="rId9" Type="http://schemas.openxmlformats.org/officeDocument/2006/relationships/hyperlink" Target="http://cs231n.github.io/linear-classify/" TargetMode="External"/><Relationship Id="rId5" Type="http://schemas.openxmlformats.org/officeDocument/2006/relationships/hyperlink" Target="http://karpathy.github.io/2016/05/31/rl/" TargetMode="External"/><Relationship Id="rId6" Type="http://schemas.openxmlformats.org/officeDocument/2006/relationships/hyperlink" Target="https://culurciello.github.io/tech/2016/06/04/nets.html" TargetMode="External"/><Relationship Id="rId7" Type="http://schemas.openxmlformats.org/officeDocument/2006/relationships/hyperlink" Target="http://www.asimovinstitute.org/neural-network-zoo/" TargetMode="External"/><Relationship Id="rId8" Type="http://schemas.openxmlformats.org/officeDocument/2006/relationships/hyperlink" Target="https://blog.acolyer.org/2017/03/24/a-miscellany-of-fun-deep-learning-paper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55.png"/><Relationship Id="rId4" Type="http://schemas.openxmlformats.org/officeDocument/2006/relationships/hyperlink" Target="https://arxiv.org/abs/1703.07511" TargetMode="External"/><Relationship Id="rId5" Type="http://schemas.openxmlformats.org/officeDocument/2006/relationships/hyperlink" Target="https://github.com/luanfujun/deep-photo-styletransf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120.png"/><Relationship Id="rId5" Type="http://schemas.openxmlformats.org/officeDocument/2006/relationships/image" Target="../media/image114.png"/><Relationship Id="rId6" Type="http://schemas.openxmlformats.org/officeDocument/2006/relationships/image" Target="../media/image140.png"/><Relationship Id="rId7" Type="http://schemas.openxmlformats.org/officeDocument/2006/relationships/image" Target="../media/image1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143.png"/><Relationship Id="rId4" Type="http://schemas.openxmlformats.org/officeDocument/2006/relationships/hyperlink" Target="https://deepmind.com/blog/deep-reinforcement-learning/" TargetMode="External"/><Relationship Id="rId5" Type="http://schemas.openxmlformats.org/officeDocument/2006/relationships/hyperlink" Target="https://deepmind.com/blog/deep-reinforcement-learning/" TargetMode="External"/><Relationship Id="rId6" Type="http://schemas.openxmlformats.org/officeDocument/2006/relationships/image" Target="../media/image1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51.png"/><Relationship Id="rId6" Type="http://schemas.openxmlformats.org/officeDocument/2006/relationships/image" Target="../media/image148.png"/><Relationship Id="rId7" Type="http://schemas.openxmlformats.org/officeDocument/2006/relationships/hyperlink" Target="https://greydanus.github.io/2016/09/05/regularization/" TargetMode="External"/><Relationship Id="rId8" Type="http://schemas.openxmlformats.org/officeDocument/2006/relationships/hyperlink" Target="https://greydanus.github.io/"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52.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25.png"/><Relationship Id="rId4" Type="http://schemas.openxmlformats.org/officeDocument/2006/relationships/image" Target="../media/image15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7"/>
          <p:cNvSpPr txBox="1"/>
          <p:nvPr>
            <p:ph type="title"/>
          </p:nvPr>
        </p:nvSpPr>
        <p:spPr>
          <a:xfrm>
            <a:off x="647739" y="2658728"/>
            <a:ext cx="109728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Font typeface="Arial"/>
              <a:buNone/>
            </a:pPr>
            <a:r>
              <a:rPr b="1" lang="en-US"/>
              <a:t>Introduction to Deep Learning, part 1</a:t>
            </a:r>
            <a:endParaRPr b="1"/>
          </a:p>
          <a:p>
            <a:pPr indent="0" lvl="0" marL="0" marR="0" rtl="0" algn="ctr">
              <a:spcBef>
                <a:spcPts val="0"/>
              </a:spcBef>
              <a:spcAft>
                <a:spcPts val="0"/>
              </a:spcAft>
              <a:buClr>
                <a:schemeClr val="lt1"/>
              </a:buClr>
              <a:buFont typeface="Arial"/>
              <a:buNone/>
            </a:pPr>
            <a:r>
              <a:t/>
            </a:r>
            <a:endParaRPr/>
          </a:p>
        </p:txBody>
      </p:sp>
      <p:sp>
        <p:nvSpPr>
          <p:cNvPr id="32" name="Google Shape;32;p7"/>
          <p:cNvSpPr txBox="1"/>
          <p:nvPr>
            <p:ph idx="1" type="body"/>
          </p:nvPr>
        </p:nvSpPr>
        <p:spPr>
          <a:xfrm>
            <a:off x="647739" y="3468372"/>
            <a:ext cx="10972800" cy="20430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lt1"/>
              </a:buClr>
              <a:buFont typeface="Arial"/>
              <a:buNone/>
            </a:pPr>
            <a:r>
              <a:rPr lang="en-US" sz="1800"/>
              <a:t>Krzysztof Kolasiński, </a:t>
            </a:r>
            <a:r>
              <a:rPr lang="en-US" sz="1800"/>
              <a:t>Rafał Cycoń -</a:t>
            </a:r>
            <a:r>
              <a:rPr lang="en-US" sz="1800"/>
              <a:t> 30 March - 2017</a:t>
            </a:r>
            <a:endParaRPr sz="1800"/>
          </a:p>
          <a:p>
            <a:pPr indent="-342900" lvl="0" marL="342900" marR="0" rtl="0" algn="ctr">
              <a:spcBef>
                <a:spcPts val="0"/>
              </a:spcBef>
              <a:spcAft>
                <a:spcPts val="0"/>
              </a:spcAft>
              <a:buClr>
                <a:schemeClr val="lt1"/>
              </a:buClr>
              <a:buFont typeface="Arial"/>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Feed forward Neural Network</a:t>
            </a:r>
            <a:endParaRPr sz="2400">
              <a:latin typeface="Times New Roman"/>
              <a:ea typeface="Times New Roman"/>
              <a:cs typeface="Times New Roman"/>
              <a:sym typeface="Times New Roman"/>
            </a:endParaRPr>
          </a:p>
        </p:txBody>
      </p:sp>
      <p:sp>
        <p:nvSpPr>
          <p:cNvPr id="104" name="Google Shape;104;p1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05" name="Google Shape;105;p16"/>
          <p:cNvPicPr preferRelativeResize="0"/>
          <p:nvPr/>
        </p:nvPicPr>
        <p:blipFill>
          <a:blip r:embed="rId3">
            <a:alphaModFix/>
          </a:blip>
          <a:stretch>
            <a:fillRect/>
          </a:stretch>
        </p:blipFill>
        <p:spPr>
          <a:xfrm>
            <a:off x="4416725" y="855125"/>
            <a:ext cx="3166550" cy="1215375"/>
          </a:xfrm>
          <a:prstGeom prst="rect">
            <a:avLst/>
          </a:prstGeom>
          <a:noFill/>
          <a:ln>
            <a:noFill/>
          </a:ln>
        </p:spPr>
      </p:pic>
      <p:sp>
        <p:nvSpPr>
          <p:cNvPr id="106" name="Google Shape;106;p16"/>
          <p:cNvSpPr txBox="1"/>
          <p:nvPr/>
        </p:nvSpPr>
        <p:spPr>
          <a:xfrm>
            <a:off x="196275" y="2392675"/>
            <a:ext cx="4248600" cy="50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We define linear unit as</a:t>
            </a:r>
            <a:endParaRPr sz="1800"/>
          </a:p>
        </p:txBody>
      </p:sp>
      <p:pic>
        <p:nvPicPr>
          <p:cNvPr id="107" name="Google Shape;107;p16"/>
          <p:cNvPicPr preferRelativeResize="0"/>
          <p:nvPr/>
        </p:nvPicPr>
        <p:blipFill>
          <a:blip r:embed="rId4">
            <a:alphaModFix/>
          </a:blip>
          <a:stretch>
            <a:fillRect/>
          </a:stretch>
        </p:blipFill>
        <p:spPr>
          <a:xfrm>
            <a:off x="4240950" y="2901775"/>
            <a:ext cx="3518109" cy="509100"/>
          </a:xfrm>
          <a:prstGeom prst="rect">
            <a:avLst/>
          </a:prstGeom>
          <a:noFill/>
          <a:ln>
            <a:noFill/>
          </a:ln>
        </p:spPr>
      </p:pic>
      <p:pic>
        <p:nvPicPr>
          <p:cNvPr id="108" name="Google Shape;108;p16"/>
          <p:cNvPicPr preferRelativeResize="0"/>
          <p:nvPr/>
        </p:nvPicPr>
        <p:blipFill>
          <a:blip r:embed="rId5">
            <a:alphaModFix/>
          </a:blip>
          <a:stretch>
            <a:fillRect/>
          </a:stretch>
        </p:blipFill>
        <p:spPr>
          <a:xfrm>
            <a:off x="3078937" y="3763050"/>
            <a:ext cx="5667126" cy="2422975"/>
          </a:xfrm>
          <a:prstGeom prst="rect">
            <a:avLst/>
          </a:prstGeom>
          <a:noFill/>
          <a:ln>
            <a:noFill/>
          </a:ln>
        </p:spPr>
      </p:pic>
      <p:sp>
        <p:nvSpPr>
          <p:cNvPr id="109" name="Google Shape;109;p16"/>
          <p:cNvSpPr txBox="1"/>
          <p:nvPr/>
        </p:nvSpPr>
        <p:spPr>
          <a:xfrm>
            <a:off x="6420425" y="6364725"/>
            <a:ext cx="3071100" cy="40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source: </a:t>
            </a:r>
            <a:r>
              <a:rPr i="1" lang="en-US"/>
              <a:t>Stanford CS231 course</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15" name="Google Shape;115;p1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16" name="Google Shape;116;p17"/>
          <p:cNvPicPr preferRelativeResize="0"/>
          <p:nvPr/>
        </p:nvPicPr>
        <p:blipFill>
          <a:blip r:embed="rId3">
            <a:alphaModFix/>
          </a:blip>
          <a:stretch>
            <a:fillRect/>
          </a:stretch>
        </p:blipFill>
        <p:spPr>
          <a:xfrm>
            <a:off x="1050650" y="1421975"/>
            <a:ext cx="3166000" cy="458150"/>
          </a:xfrm>
          <a:prstGeom prst="rect">
            <a:avLst/>
          </a:prstGeom>
          <a:noFill/>
          <a:ln>
            <a:noFill/>
          </a:ln>
        </p:spPr>
      </p:pic>
      <p:pic>
        <p:nvPicPr>
          <p:cNvPr id="117" name="Google Shape;117;p17"/>
          <p:cNvPicPr preferRelativeResize="0"/>
          <p:nvPr/>
        </p:nvPicPr>
        <p:blipFill>
          <a:blip r:embed="rId4">
            <a:alphaModFix/>
          </a:blip>
          <a:stretch>
            <a:fillRect/>
          </a:stretch>
        </p:blipFill>
        <p:spPr>
          <a:xfrm>
            <a:off x="-11" y="1991525"/>
            <a:ext cx="5076174" cy="2170300"/>
          </a:xfrm>
          <a:prstGeom prst="rect">
            <a:avLst/>
          </a:prstGeom>
          <a:noFill/>
          <a:ln>
            <a:noFill/>
          </a:ln>
        </p:spPr>
      </p:pic>
      <p:sp>
        <p:nvSpPr>
          <p:cNvPr id="118" name="Google Shape;118;p17"/>
          <p:cNvSpPr txBox="1"/>
          <p:nvPr/>
        </p:nvSpPr>
        <p:spPr>
          <a:xfrm>
            <a:off x="1002538" y="45265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sp>
        <p:nvSpPr>
          <p:cNvPr id="119" name="Google Shape;119;p17"/>
          <p:cNvSpPr txBox="1"/>
          <p:nvPr/>
        </p:nvSpPr>
        <p:spPr>
          <a:xfrm>
            <a:off x="5648700" y="938800"/>
            <a:ext cx="5402100" cy="98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Case study: </a:t>
            </a:r>
            <a:r>
              <a:rPr b="1" lang="en-US" sz="1800"/>
              <a:t>MNIST</a:t>
            </a:r>
            <a:r>
              <a:rPr lang="en-US" sz="1800"/>
              <a:t> dataset and linear classifier</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t>Steps:</a:t>
            </a:r>
            <a:endParaRPr b="1" sz="1800"/>
          </a:p>
          <a:p>
            <a:pPr indent="-342900" lvl="0" marL="457200">
              <a:spcBef>
                <a:spcPts val="0"/>
              </a:spcBef>
              <a:spcAft>
                <a:spcPts val="0"/>
              </a:spcAft>
              <a:buSzPts val="1800"/>
              <a:buAutoNum type="arabicPeriod"/>
            </a:pPr>
            <a:r>
              <a:rPr lang="en-US" sz="1800"/>
              <a:t>Dataset consists of N images (28x28 pixels/gray scale) of handwritten digits between 0-9</a:t>
            </a:r>
            <a:endParaRPr sz="1800"/>
          </a:p>
        </p:txBody>
      </p:sp>
      <p:pic>
        <p:nvPicPr>
          <p:cNvPr id="120" name="Google Shape;120;p17"/>
          <p:cNvPicPr preferRelativeResize="0"/>
          <p:nvPr/>
        </p:nvPicPr>
        <p:blipFill>
          <a:blip r:embed="rId5">
            <a:alphaModFix/>
          </a:blip>
          <a:stretch>
            <a:fillRect/>
          </a:stretch>
        </p:blipFill>
        <p:spPr>
          <a:xfrm>
            <a:off x="6727510" y="2801600"/>
            <a:ext cx="3244475" cy="352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nvSpPr>
        <p:spPr>
          <a:xfrm>
            <a:off x="5648700" y="938800"/>
            <a:ext cx="5402100" cy="98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Case study: </a:t>
            </a:r>
            <a:r>
              <a:rPr b="1" lang="en-US" sz="1800"/>
              <a:t>MNIST</a:t>
            </a:r>
            <a:r>
              <a:rPr lang="en-US" sz="1800"/>
              <a:t> dataset and linear classifier</a:t>
            </a:r>
            <a:endParaRPr sz="1800"/>
          </a:p>
          <a:p>
            <a:pPr indent="0" lvl="0" marL="0" rtl="0">
              <a:spcBef>
                <a:spcPts val="0"/>
              </a:spcBef>
              <a:spcAft>
                <a:spcPts val="0"/>
              </a:spcAft>
              <a:buNone/>
            </a:pPr>
            <a:r>
              <a:t/>
            </a:r>
            <a:endParaRPr sz="1800"/>
          </a:p>
          <a:p>
            <a:pPr indent="0" lvl="0" marL="0" rtl="0">
              <a:spcBef>
                <a:spcPts val="0"/>
              </a:spcBef>
              <a:spcAft>
                <a:spcPts val="0"/>
              </a:spcAft>
              <a:buNone/>
            </a:pPr>
            <a:r>
              <a:rPr b="1" lang="en-US" sz="1800"/>
              <a:t>Steps:</a:t>
            </a:r>
            <a:endParaRPr b="1" sz="1800"/>
          </a:p>
          <a:p>
            <a:pPr indent="-342900" lvl="0" marL="457200" rtl="0">
              <a:spcBef>
                <a:spcPts val="0"/>
              </a:spcBef>
              <a:spcAft>
                <a:spcPts val="0"/>
              </a:spcAft>
              <a:buSzPts val="1800"/>
              <a:buAutoNum type="arabicPeriod"/>
            </a:pPr>
            <a:r>
              <a:rPr lang="en-US" sz="1800"/>
              <a:t>Dataset consists of N images (28x28 pixels/gray scale) of handwritten digits between 0-9</a:t>
            </a:r>
            <a:endParaRPr sz="1800"/>
          </a:p>
          <a:p>
            <a:pPr indent="-342900" lvl="0" marL="457200" rtl="0">
              <a:spcBef>
                <a:spcPts val="0"/>
              </a:spcBef>
              <a:spcAft>
                <a:spcPts val="0"/>
              </a:spcAft>
              <a:buSzPts val="1800"/>
              <a:buAutoNum type="arabicPeriod"/>
            </a:pPr>
            <a:r>
              <a:rPr lang="en-US" sz="1800"/>
              <a:t>The images are labeled (0-9)</a:t>
            </a:r>
            <a:endParaRPr sz="1800"/>
          </a:p>
          <a:p>
            <a:pPr indent="0" lvl="0" marL="0" rtl="0">
              <a:spcBef>
                <a:spcPts val="0"/>
              </a:spcBef>
              <a:spcAft>
                <a:spcPts val="0"/>
              </a:spcAft>
              <a:buNone/>
            </a:pPr>
            <a:r>
              <a:t/>
            </a:r>
            <a:endParaRPr sz="1800"/>
          </a:p>
        </p:txBody>
      </p:sp>
      <p:sp>
        <p:nvSpPr>
          <p:cNvPr id="126" name="Google Shape;126;p18"/>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27" name="Google Shape;127;p1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28" name="Google Shape;128;p18"/>
          <p:cNvPicPr preferRelativeResize="0"/>
          <p:nvPr/>
        </p:nvPicPr>
        <p:blipFill>
          <a:blip r:embed="rId3">
            <a:alphaModFix/>
          </a:blip>
          <a:stretch>
            <a:fillRect/>
          </a:stretch>
        </p:blipFill>
        <p:spPr>
          <a:xfrm>
            <a:off x="1050650" y="1421975"/>
            <a:ext cx="3166000" cy="458150"/>
          </a:xfrm>
          <a:prstGeom prst="rect">
            <a:avLst/>
          </a:prstGeom>
          <a:noFill/>
          <a:ln>
            <a:noFill/>
          </a:ln>
        </p:spPr>
      </p:pic>
      <p:pic>
        <p:nvPicPr>
          <p:cNvPr id="129" name="Google Shape;129;p18"/>
          <p:cNvPicPr preferRelativeResize="0"/>
          <p:nvPr/>
        </p:nvPicPr>
        <p:blipFill>
          <a:blip r:embed="rId4">
            <a:alphaModFix/>
          </a:blip>
          <a:stretch>
            <a:fillRect/>
          </a:stretch>
        </p:blipFill>
        <p:spPr>
          <a:xfrm>
            <a:off x="-11" y="1991525"/>
            <a:ext cx="5076174" cy="2170300"/>
          </a:xfrm>
          <a:prstGeom prst="rect">
            <a:avLst/>
          </a:prstGeom>
          <a:noFill/>
          <a:ln>
            <a:noFill/>
          </a:ln>
        </p:spPr>
      </p:pic>
      <p:sp>
        <p:nvSpPr>
          <p:cNvPr id="130" name="Google Shape;130;p18"/>
          <p:cNvSpPr txBox="1"/>
          <p:nvPr/>
        </p:nvSpPr>
        <p:spPr>
          <a:xfrm>
            <a:off x="1002538" y="45265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36" name="Google Shape;136;p1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37" name="Google Shape;137;p19"/>
          <p:cNvPicPr preferRelativeResize="0"/>
          <p:nvPr/>
        </p:nvPicPr>
        <p:blipFill>
          <a:blip r:embed="rId3">
            <a:alphaModFix/>
          </a:blip>
          <a:stretch>
            <a:fillRect/>
          </a:stretch>
        </p:blipFill>
        <p:spPr>
          <a:xfrm>
            <a:off x="1050650" y="1421975"/>
            <a:ext cx="3166000" cy="458150"/>
          </a:xfrm>
          <a:prstGeom prst="rect">
            <a:avLst/>
          </a:prstGeom>
          <a:noFill/>
          <a:ln>
            <a:noFill/>
          </a:ln>
        </p:spPr>
      </p:pic>
      <p:pic>
        <p:nvPicPr>
          <p:cNvPr id="138" name="Google Shape;138;p19"/>
          <p:cNvPicPr preferRelativeResize="0"/>
          <p:nvPr/>
        </p:nvPicPr>
        <p:blipFill>
          <a:blip r:embed="rId4">
            <a:alphaModFix/>
          </a:blip>
          <a:stretch>
            <a:fillRect/>
          </a:stretch>
        </p:blipFill>
        <p:spPr>
          <a:xfrm>
            <a:off x="-11" y="1991525"/>
            <a:ext cx="5076174" cy="2170300"/>
          </a:xfrm>
          <a:prstGeom prst="rect">
            <a:avLst/>
          </a:prstGeom>
          <a:noFill/>
          <a:ln>
            <a:noFill/>
          </a:ln>
        </p:spPr>
      </p:pic>
      <p:sp>
        <p:nvSpPr>
          <p:cNvPr id="139" name="Google Shape;139;p19"/>
          <p:cNvSpPr txBox="1"/>
          <p:nvPr/>
        </p:nvSpPr>
        <p:spPr>
          <a:xfrm>
            <a:off x="1002538" y="45265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sp>
        <p:nvSpPr>
          <p:cNvPr id="140" name="Google Shape;140;p19"/>
          <p:cNvSpPr txBox="1"/>
          <p:nvPr/>
        </p:nvSpPr>
        <p:spPr>
          <a:xfrm>
            <a:off x="5648700" y="938800"/>
            <a:ext cx="5402100" cy="98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Case study: </a:t>
            </a:r>
            <a:r>
              <a:rPr b="1" lang="en-US" sz="1800"/>
              <a:t>MNIST</a:t>
            </a:r>
            <a:r>
              <a:rPr lang="en-US" sz="1800"/>
              <a:t> dataset and linear classifier</a:t>
            </a:r>
            <a:endParaRPr sz="1800"/>
          </a:p>
          <a:p>
            <a:pPr indent="0" lvl="0" marL="0" rtl="0">
              <a:spcBef>
                <a:spcPts val="0"/>
              </a:spcBef>
              <a:spcAft>
                <a:spcPts val="0"/>
              </a:spcAft>
              <a:buNone/>
            </a:pPr>
            <a:r>
              <a:t/>
            </a:r>
            <a:endParaRPr sz="1800"/>
          </a:p>
          <a:p>
            <a:pPr indent="0" lvl="0" marL="0" rtl="0">
              <a:spcBef>
                <a:spcPts val="0"/>
              </a:spcBef>
              <a:spcAft>
                <a:spcPts val="0"/>
              </a:spcAft>
              <a:buNone/>
            </a:pPr>
            <a:r>
              <a:rPr b="1" lang="en-US" sz="1800"/>
              <a:t>Steps:</a:t>
            </a:r>
            <a:endParaRPr b="1" sz="1800"/>
          </a:p>
          <a:p>
            <a:pPr indent="-342900" lvl="0" marL="457200" rtl="0">
              <a:spcBef>
                <a:spcPts val="0"/>
              </a:spcBef>
              <a:spcAft>
                <a:spcPts val="0"/>
              </a:spcAft>
              <a:buSzPts val="1800"/>
              <a:buAutoNum type="arabicPeriod"/>
            </a:pPr>
            <a:r>
              <a:rPr lang="en-US" sz="1800"/>
              <a:t>Dataset consists of N images (28x28 pixels/gray scale) of handwritten digits between 0-9</a:t>
            </a:r>
            <a:endParaRPr sz="1800"/>
          </a:p>
          <a:p>
            <a:pPr indent="-342900" lvl="0" marL="457200" rtl="0">
              <a:spcBef>
                <a:spcPts val="0"/>
              </a:spcBef>
              <a:spcAft>
                <a:spcPts val="0"/>
              </a:spcAft>
              <a:buSzPts val="1800"/>
              <a:buAutoNum type="arabicPeriod"/>
            </a:pPr>
            <a:r>
              <a:rPr lang="en-US" sz="1800"/>
              <a:t>The images are labeled (0-9)</a:t>
            </a:r>
            <a:endParaRPr sz="1800"/>
          </a:p>
          <a:p>
            <a:pPr indent="-342900" lvl="0" marL="457200" rtl="0">
              <a:spcBef>
                <a:spcPts val="0"/>
              </a:spcBef>
              <a:spcAft>
                <a:spcPts val="0"/>
              </a:spcAft>
              <a:buSzPts val="1800"/>
              <a:buAutoNum type="arabicPeriod"/>
            </a:pPr>
            <a:r>
              <a:rPr lang="en-US" sz="1800"/>
              <a:t>Lets solve the simplest possible </a:t>
            </a:r>
            <a:r>
              <a:rPr b="1" lang="en-US" sz="1800"/>
              <a:t>supervised</a:t>
            </a:r>
            <a:r>
              <a:rPr lang="en-US" sz="1800"/>
              <a:t> task:</a:t>
            </a:r>
            <a:endParaRPr sz="1800"/>
          </a:p>
        </p:txBody>
      </p:sp>
      <p:pic>
        <p:nvPicPr>
          <p:cNvPr id="141" name="Google Shape;141;p19"/>
          <p:cNvPicPr preferRelativeResize="0"/>
          <p:nvPr/>
        </p:nvPicPr>
        <p:blipFill>
          <a:blip r:embed="rId5">
            <a:alphaModFix/>
          </a:blip>
          <a:stretch>
            <a:fillRect/>
          </a:stretch>
        </p:blipFill>
        <p:spPr>
          <a:xfrm>
            <a:off x="7098224" y="3692650"/>
            <a:ext cx="2427441" cy="405900"/>
          </a:xfrm>
          <a:prstGeom prst="rect">
            <a:avLst/>
          </a:prstGeom>
          <a:noFill/>
          <a:ln>
            <a:noFill/>
          </a:ln>
        </p:spPr>
      </p:pic>
      <p:cxnSp>
        <p:nvCxnSpPr>
          <p:cNvPr id="142" name="Google Shape;142;p19"/>
          <p:cNvCxnSpPr>
            <a:stCxn id="141" idx="1"/>
          </p:cNvCxnSpPr>
          <p:nvPr/>
        </p:nvCxnSpPr>
        <p:spPr>
          <a:xfrm rot="10800000">
            <a:off x="5282624" y="3381400"/>
            <a:ext cx="1815600" cy="514200"/>
          </a:xfrm>
          <a:prstGeom prst="straightConnector1">
            <a:avLst/>
          </a:prstGeom>
          <a:noFill/>
          <a:ln cap="flat" cmpd="sng" w="19050">
            <a:solidFill>
              <a:schemeClr val="dk2"/>
            </a:solidFill>
            <a:prstDash val="solid"/>
            <a:round/>
            <a:headEnd len="med" w="med" type="none"/>
            <a:tailEnd len="med" w="med" type="triangle"/>
          </a:ln>
        </p:spPr>
      </p:cxnSp>
      <p:sp>
        <p:nvSpPr>
          <p:cNvPr id="143" name="Google Shape;143;p19"/>
          <p:cNvSpPr txBox="1"/>
          <p:nvPr/>
        </p:nvSpPr>
        <p:spPr>
          <a:xfrm>
            <a:off x="5322400" y="3951300"/>
            <a:ext cx="1941300" cy="40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800">
                <a:solidFill>
                  <a:schemeClr val="accent1"/>
                </a:solidFill>
              </a:rPr>
              <a:t>model prediction</a:t>
            </a:r>
            <a:endParaRPr i="1" sz="1800">
              <a:solidFill>
                <a:schemeClr val="accent1"/>
              </a:solidFill>
            </a:endParaRPr>
          </a:p>
        </p:txBody>
      </p:sp>
      <p:sp>
        <p:nvSpPr>
          <p:cNvPr id="144" name="Google Shape;144;p19"/>
          <p:cNvSpPr txBox="1"/>
          <p:nvPr/>
        </p:nvSpPr>
        <p:spPr>
          <a:xfrm>
            <a:off x="5623600" y="4271100"/>
            <a:ext cx="5608800" cy="6366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We can compare this prediction with given label</a:t>
            </a:r>
            <a:endParaRPr sz="1800"/>
          </a:p>
        </p:txBody>
      </p:sp>
      <p:pic>
        <p:nvPicPr>
          <p:cNvPr id="145" name="Google Shape;145;p19"/>
          <p:cNvPicPr preferRelativeResize="0"/>
          <p:nvPr/>
        </p:nvPicPr>
        <p:blipFill>
          <a:blip r:embed="rId6">
            <a:alphaModFix/>
          </a:blip>
          <a:stretch>
            <a:fillRect/>
          </a:stretch>
        </p:blipFill>
        <p:spPr>
          <a:xfrm>
            <a:off x="6806876" y="4932400"/>
            <a:ext cx="2908248" cy="458150"/>
          </a:xfrm>
          <a:prstGeom prst="rect">
            <a:avLst/>
          </a:prstGeom>
          <a:noFill/>
          <a:ln>
            <a:noFill/>
          </a:ln>
        </p:spPr>
      </p:pic>
      <p:pic>
        <p:nvPicPr>
          <p:cNvPr id="146" name="Google Shape;146;p19"/>
          <p:cNvPicPr preferRelativeResize="0"/>
          <p:nvPr/>
        </p:nvPicPr>
        <p:blipFill>
          <a:blip r:embed="rId7">
            <a:alphaModFix/>
          </a:blip>
          <a:stretch>
            <a:fillRect/>
          </a:stretch>
        </p:blipFill>
        <p:spPr>
          <a:xfrm>
            <a:off x="7317625" y="5822550"/>
            <a:ext cx="2176213" cy="458150"/>
          </a:xfrm>
          <a:prstGeom prst="rect">
            <a:avLst/>
          </a:prstGeom>
          <a:noFill/>
          <a:ln>
            <a:noFill/>
          </a:ln>
        </p:spPr>
      </p:pic>
      <p:sp>
        <p:nvSpPr>
          <p:cNvPr id="147" name="Google Shape;147;p19"/>
          <p:cNvSpPr txBox="1"/>
          <p:nvPr/>
        </p:nvSpPr>
        <p:spPr>
          <a:xfrm>
            <a:off x="5776000" y="5337900"/>
            <a:ext cx="5608800" cy="63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For example if the input image is </a:t>
            </a:r>
            <a:r>
              <a:rPr b="1" lang="en-US" sz="1800"/>
              <a:t>0 </a:t>
            </a:r>
            <a:r>
              <a:rPr lang="en-US" sz="1800"/>
              <a:t>the label becomes</a:t>
            </a:r>
            <a:endParaRPr sz="1800"/>
          </a:p>
        </p:txBody>
      </p:sp>
      <p:pic>
        <p:nvPicPr>
          <p:cNvPr id="148" name="Google Shape;148;p19"/>
          <p:cNvPicPr preferRelativeResize="0"/>
          <p:nvPr/>
        </p:nvPicPr>
        <p:blipFill>
          <a:blip r:embed="rId8">
            <a:alphaModFix/>
          </a:blip>
          <a:stretch>
            <a:fillRect/>
          </a:stretch>
        </p:blipFill>
        <p:spPr>
          <a:xfrm>
            <a:off x="3941721" y="5209550"/>
            <a:ext cx="1380675" cy="1326125"/>
          </a:xfrm>
          <a:prstGeom prst="rect">
            <a:avLst/>
          </a:prstGeom>
          <a:noFill/>
          <a:ln>
            <a:noFill/>
          </a:ln>
        </p:spPr>
      </p:pic>
      <p:cxnSp>
        <p:nvCxnSpPr>
          <p:cNvPr id="149" name="Google Shape;149;p19"/>
          <p:cNvCxnSpPr>
            <a:stCxn id="148" idx="3"/>
          </p:cNvCxnSpPr>
          <p:nvPr/>
        </p:nvCxnSpPr>
        <p:spPr>
          <a:xfrm>
            <a:off x="5322396" y="5872612"/>
            <a:ext cx="1973100" cy="181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55" name="Google Shape;155;p2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56" name="Google Shape;156;p20"/>
          <p:cNvPicPr preferRelativeResize="0"/>
          <p:nvPr/>
        </p:nvPicPr>
        <p:blipFill>
          <a:blip r:embed="rId3">
            <a:alphaModFix/>
          </a:blip>
          <a:stretch>
            <a:fillRect/>
          </a:stretch>
        </p:blipFill>
        <p:spPr>
          <a:xfrm>
            <a:off x="1050650" y="1421975"/>
            <a:ext cx="3166000" cy="458150"/>
          </a:xfrm>
          <a:prstGeom prst="rect">
            <a:avLst/>
          </a:prstGeom>
          <a:noFill/>
          <a:ln>
            <a:noFill/>
          </a:ln>
        </p:spPr>
      </p:pic>
      <p:pic>
        <p:nvPicPr>
          <p:cNvPr id="157" name="Google Shape;157;p20"/>
          <p:cNvPicPr preferRelativeResize="0"/>
          <p:nvPr/>
        </p:nvPicPr>
        <p:blipFill>
          <a:blip r:embed="rId4">
            <a:alphaModFix/>
          </a:blip>
          <a:stretch>
            <a:fillRect/>
          </a:stretch>
        </p:blipFill>
        <p:spPr>
          <a:xfrm>
            <a:off x="-11" y="1991525"/>
            <a:ext cx="5076174" cy="2170300"/>
          </a:xfrm>
          <a:prstGeom prst="rect">
            <a:avLst/>
          </a:prstGeom>
          <a:noFill/>
          <a:ln>
            <a:noFill/>
          </a:ln>
        </p:spPr>
      </p:pic>
      <p:sp>
        <p:nvSpPr>
          <p:cNvPr id="158" name="Google Shape;158;p20"/>
          <p:cNvSpPr txBox="1"/>
          <p:nvPr/>
        </p:nvSpPr>
        <p:spPr>
          <a:xfrm>
            <a:off x="1002538" y="45265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sp>
        <p:nvSpPr>
          <p:cNvPr id="159" name="Google Shape;159;p20"/>
          <p:cNvSpPr txBox="1"/>
          <p:nvPr/>
        </p:nvSpPr>
        <p:spPr>
          <a:xfrm>
            <a:off x="5648700" y="938800"/>
            <a:ext cx="5402100" cy="98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Case study: </a:t>
            </a:r>
            <a:r>
              <a:rPr b="1" lang="en-US" sz="1800"/>
              <a:t>MNIST</a:t>
            </a:r>
            <a:r>
              <a:rPr lang="en-US" sz="1800"/>
              <a:t> dataset and linear classifier</a:t>
            </a:r>
            <a:endParaRPr sz="1800"/>
          </a:p>
          <a:p>
            <a:pPr indent="0" lvl="0" marL="0" rtl="0">
              <a:spcBef>
                <a:spcPts val="0"/>
              </a:spcBef>
              <a:spcAft>
                <a:spcPts val="0"/>
              </a:spcAft>
              <a:buNone/>
            </a:pPr>
            <a:r>
              <a:t/>
            </a:r>
            <a:endParaRPr sz="1800"/>
          </a:p>
          <a:p>
            <a:pPr indent="0" lvl="0" marL="0" rtl="0">
              <a:spcBef>
                <a:spcPts val="0"/>
              </a:spcBef>
              <a:spcAft>
                <a:spcPts val="0"/>
              </a:spcAft>
              <a:buNone/>
            </a:pPr>
            <a:r>
              <a:rPr b="1" lang="en-US" sz="1800"/>
              <a:t>Steps:</a:t>
            </a:r>
            <a:endParaRPr b="1" sz="1800"/>
          </a:p>
          <a:p>
            <a:pPr indent="-342900" lvl="0" marL="457200" rtl="0">
              <a:spcBef>
                <a:spcPts val="0"/>
              </a:spcBef>
              <a:spcAft>
                <a:spcPts val="0"/>
              </a:spcAft>
              <a:buSzPts val="1800"/>
              <a:buAutoNum type="arabicPeriod"/>
            </a:pPr>
            <a:r>
              <a:rPr lang="en-US" sz="1800"/>
              <a:t>Dataset consists of N images (28x28 pixels/gray scale) of handwritten digits between 0-9</a:t>
            </a:r>
            <a:endParaRPr sz="1800"/>
          </a:p>
          <a:p>
            <a:pPr indent="-342900" lvl="0" marL="457200" rtl="0">
              <a:spcBef>
                <a:spcPts val="0"/>
              </a:spcBef>
              <a:spcAft>
                <a:spcPts val="0"/>
              </a:spcAft>
              <a:buSzPts val="1800"/>
              <a:buAutoNum type="arabicPeriod"/>
            </a:pPr>
            <a:r>
              <a:rPr lang="en-US" sz="1800"/>
              <a:t>The images are labeled (0-9)</a:t>
            </a:r>
            <a:endParaRPr sz="1800"/>
          </a:p>
          <a:p>
            <a:pPr indent="-342900" lvl="0" marL="457200" rtl="0">
              <a:spcBef>
                <a:spcPts val="0"/>
              </a:spcBef>
              <a:spcAft>
                <a:spcPts val="0"/>
              </a:spcAft>
              <a:buSzPts val="1800"/>
              <a:buAutoNum type="arabicPeriod"/>
            </a:pPr>
            <a:r>
              <a:rPr lang="en-US" sz="1800"/>
              <a:t>Lets solve the simplest possible </a:t>
            </a:r>
            <a:r>
              <a:rPr b="1" lang="en-US" sz="1800"/>
              <a:t>supervised</a:t>
            </a:r>
            <a:r>
              <a:rPr lang="en-US" sz="1800"/>
              <a:t> task:</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US" sz="1800"/>
              <a:t>For each training example </a:t>
            </a:r>
            <a:r>
              <a:rPr b="1" lang="en-US" sz="1800"/>
              <a:t>i</a:t>
            </a:r>
            <a:r>
              <a:rPr lang="en-US" sz="1800"/>
              <a:t> we can define the loss function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pic>
        <p:nvPicPr>
          <p:cNvPr id="160" name="Google Shape;160;p20"/>
          <p:cNvPicPr preferRelativeResize="0"/>
          <p:nvPr/>
        </p:nvPicPr>
        <p:blipFill>
          <a:blip r:embed="rId5">
            <a:alphaModFix/>
          </a:blip>
          <a:stretch>
            <a:fillRect/>
          </a:stretch>
        </p:blipFill>
        <p:spPr>
          <a:xfrm>
            <a:off x="7098224" y="3692650"/>
            <a:ext cx="2427441" cy="405900"/>
          </a:xfrm>
          <a:prstGeom prst="rect">
            <a:avLst/>
          </a:prstGeom>
          <a:noFill/>
          <a:ln>
            <a:noFill/>
          </a:ln>
        </p:spPr>
      </p:pic>
      <p:pic>
        <p:nvPicPr>
          <p:cNvPr id="161" name="Google Shape;161;p20"/>
          <p:cNvPicPr preferRelativeResize="0"/>
          <p:nvPr/>
        </p:nvPicPr>
        <p:blipFill>
          <a:blip r:embed="rId6">
            <a:alphaModFix/>
          </a:blip>
          <a:stretch>
            <a:fillRect/>
          </a:stretch>
        </p:blipFill>
        <p:spPr>
          <a:xfrm>
            <a:off x="7391413" y="4885650"/>
            <a:ext cx="2051375" cy="494650"/>
          </a:xfrm>
          <a:prstGeom prst="rect">
            <a:avLst/>
          </a:prstGeom>
          <a:noFill/>
          <a:ln>
            <a:noFill/>
          </a:ln>
        </p:spPr>
      </p:pic>
      <p:cxnSp>
        <p:nvCxnSpPr>
          <p:cNvPr id="162" name="Google Shape;162;p20"/>
          <p:cNvCxnSpPr/>
          <p:nvPr/>
        </p:nvCxnSpPr>
        <p:spPr>
          <a:xfrm flipH="1" rot="10800000">
            <a:off x="6870475" y="5425875"/>
            <a:ext cx="393300" cy="3909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0"/>
          <p:cNvSpPr txBox="1"/>
          <p:nvPr/>
        </p:nvSpPr>
        <p:spPr>
          <a:xfrm>
            <a:off x="5044050" y="5847600"/>
            <a:ext cx="4988400" cy="45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In general lower loss == better prediction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1"/>
          <p:cNvSpPr txBox="1"/>
          <p:nvPr/>
        </p:nvSpPr>
        <p:spPr>
          <a:xfrm>
            <a:off x="5648700" y="938800"/>
            <a:ext cx="5402100" cy="98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Case study: </a:t>
            </a:r>
            <a:r>
              <a:rPr b="1" lang="en-US" sz="1800"/>
              <a:t>MNIST</a:t>
            </a:r>
            <a:r>
              <a:rPr lang="en-US" sz="1800"/>
              <a:t> dataset and linear classifier</a:t>
            </a:r>
            <a:endParaRPr sz="1800"/>
          </a:p>
          <a:p>
            <a:pPr indent="0" lvl="0" marL="0" rtl="0">
              <a:spcBef>
                <a:spcPts val="0"/>
              </a:spcBef>
              <a:spcAft>
                <a:spcPts val="0"/>
              </a:spcAft>
              <a:buNone/>
            </a:pPr>
            <a:r>
              <a:t/>
            </a:r>
            <a:endParaRPr sz="1800"/>
          </a:p>
          <a:p>
            <a:pPr indent="0" lvl="0" marL="0" rtl="0">
              <a:spcBef>
                <a:spcPts val="0"/>
              </a:spcBef>
              <a:spcAft>
                <a:spcPts val="0"/>
              </a:spcAft>
              <a:buNone/>
            </a:pPr>
            <a:r>
              <a:rPr b="1" lang="en-US" sz="1800"/>
              <a:t>Steps:</a:t>
            </a:r>
            <a:endParaRPr b="1" sz="1800"/>
          </a:p>
          <a:p>
            <a:pPr indent="-342900" lvl="0" marL="457200" rtl="0">
              <a:spcBef>
                <a:spcPts val="0"/>
              </a:spcBef>
              <a:spcAft>
                <a:spcPts val="0"/>
              </a:spcAft>
              <a:buSzPts val="1800"/>
              <a:buAutoNum type="arabicPeriod"/>
            </a:pPr>
            <a:r>
              <a:rPr lang="en-US" sz="1800"/>
              <a:t>Dataset consists of N images (28x28 pixels/gray scale) of handwritten digits between 0-9</a:t>
            </a:r>
            <a:endParaRPr sz="1800"/>
          </a:p>
          <a:p>
            <a:pPr indent="-342900" lvl="0" marL="457200" rtl="0">
              <a:spcBef>
                <a:spcPts val="0"/>
              </a:spcBef>
              <a:spcAft>
                <a:spcPts val="0"/>
              </a:spcAft>
              <a:buSzPts val="1800"/>
              <a:buAutoNum type="arabicPeriod"/>
            </a:pPr>
            <a:r>
              <a:rPr lang="en-US" sz="1800"/>
              <a:t>The images are labeled (0-9)</a:t>
            </a:r>
            <a:endParaRPr sz="1800"/>
          </a:p>
          <a:p>
            <a:pPr indent="-342900" lvl="0" marL="457200" rtl="0">
              <a:spcBef>
                <a:spcPts val="0"/>
              </a:spcBef>
              <a:spcAft>
                <a:spcPts val="0"/>
              </a:spcAft>
              <a:buSzPts val="1800"/>
              <a:buAutoNum type="arabicPeriod"/>
            </a:pPr>
            <a:r>
              <a:rPr lang="en-US" sz="1800"/>
              <a:t>Lets solve the simplest possible supervised task:</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US" sz="1800"/>
              <a:t>For each training example </a:t>
            </a:r>
            <a:r>
              <a:rPr b="1" lang="en-US" sz="1800"/>
              <a:t>i</a:t>
            </a:r>
            <a:r>
              <a:rPr lang="en-US" sz="1800"/>
              <a:t> we can define the loss function </a:t>
            </a:r>
            <a:endParaRPr sz="1800"/>
          </a:p>
          <a:p>
            <a:pPr indent="0" lvl="0" marL="0" rtl="0">
              <a:spcBef>
                <a:spcPts val="0"/>
              </a:spcBef>
              <a:spcAft>
                <a:spcPts val="0"/>
              </a:spcAft>
              <a:buNone/>
            </a:pPr>
            <a:r>
              <a:t/>
            </a:r>
            <a:endParaRPr sz="1800"/>
          </a:p>
          <a:p>
            <a:pPr indent="0" lvl="0" marL="0" rtl="0">
              <a:spcBef>
                <a:spcPts val="0"/>
              </a:spcBef>
              <a:spcAft>
                <a:spcPts val="0"/>
              </a:spcAft>
              <a:buNone/>
            </a:pPr>
            <a:r>
              <a:rPr lang="en-US" sz="1800"/>
              <a:t> </a:t>
            </a:r>
            <a:endParaRPr sz="1800"/>
          </a:p>
          <a:p>
            <a:pPr indent="-342900" lvl="0" marL="457200" rtl="0">
              <a:spcBef>
                <a:spcPts val="0"/>
              </a:spcBef>
              <a:spcAft>
                <a:spcPts val="0"/>
              </a:spcAft>
              <a:buSzPts val="1800"/>
              <a:buChar char="●"/>
            </a:pPr>
            <a:r>
              <a:rPr lang="en-US" sz="1800"/>
              <a:t>For simplicity we choose MSE loss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
        <p:nvSpPr>
          <p:cNvPr id="169" name="Google Shape;169;p21"/>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70" name="Google Shape;170;p2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71" name="Google Shape;171;p21"/>
          <p:cNvPicPr preferRelativeResize="0"/>
          <p:nvPr/>
        </p:nvPicPr>
        <p:blipFill>
          <a:blip r:embed="rId3">
            <a:alphaModFix/>
          </a:blip>
          <a:stretch>
            <a:fillRect/>
          </a:stretch>
        </p:blipFill>
        <p:spPr>
          <a:xfrm>
            <a:off x="1050650" y="1421975"/>
            <a:ext cx="3166000" cy="458150"/>
          </a:xfrm>
          <a:prstGeom prst="rect">
            <a:avLst/>
          </a:prstGeom>
          <a:noFill/>
          <a:ln>
            <a:noFill/>
          </a:ln>
        </p:spPr>
      </p:pic>
      <p:pic>
        <p:nvPicPr>
          <p:cNvPr id="172" name="Google Shape;172;p21"/>
          <p:cNvPicPr preferRelativeResize="0"/>
          <p:nvPr/>
        </p:nvPicPr>
        <p:blipFill>
          <a:blip r:embed="rId4">
            <a:alphaModFix/>
          </a:blip>
          <a:stretch>
            <a:fillRect/>
          </a:stretch>
        </p:blipFill>
        <p:spPr>
          <a:xfrm>
            <a:off x="-11" y="1991525"/>
            <a:ext cx="5076174" cy="2170300"/>
          </a:xfrm>
          <a:prstGeom prst="rect">
            <a:avLst/>
          </a:prstGeom>
          <a:noFill/>
          <a:ln>
            <a:noFill/>
          </a:ln>
        </p:spPr>
      </p:pic>
      <p:sp>
        <p:nvSpPr>
          <p:cNvPr id="173" name="Google Shape;173;p21"/>
          <p:cNvSpPr txBox="1"/>
          <p:nvPr/>
        </p:nvSpPr>
        <p:spPr>
          <a:xfrm>
            <a:off x="1002538" y="45265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pic>
        <p:nvPicPr>
          <p:cNvPr id="174" name="Google Shape;174;p21"/>
          <p:cNvPicPr preferRelativeResize="0"/>
          <p:nvPr/>
        </p:nvPicPr>
        <p:blipFill>
          <a:blip r:embed="rId5">
            <a:alphaModFix/>
          </a:blip>
          <a:stretch>
            <a:fillRect/>
          </a:stretch>
        </p:blipFill>
        <p:spPr>
          <a:xfrm>
            <a:off x="7098224" y="3692650"/>
            <a:ext cx="2427441" cy="405900"/>
          </a:xfrm>
          <a:prstGeom prst="rect">
            <a:avLst/>
          </a:prstGeom>
          <a:noFill/>
          <a:ln>
            <a:noFill/>
          </a:ln>
        </p:spPr>
      </p:pic>
      <p:pic>
        <p:nvPicPr>
          <p:cNvPr id="175" name="Google Shape;175;p21"/>
          <p:cNvPicPr preferRelativeResize="0"/>
          <p:nvPr/>
        </p:nvPicPr>
        <p:blipFill>
          <a:blip r:embed="rId6">
            <a:alphaModFix/>
          </a:blip>
          <a:stretch>
            <a:fillRect/>
          </a:stretch>
        </p:blipFill>
        <p:spPr>
          <a:xfrm>
            <a:off x="7380163" y="4885650"/>
            <a:ext cx="2051375" cy="494650"/>
          </a:xfrm>
          <a:prstGeom prst="rect">
            <a:avLst/>
          </a:prstGeom>
          <a:noFill/>
          <a:ln>
            <a:noFill/>
          </a:ln>
        </p:spPr>
      </p:pic>
      <p:pic>
        <p:nvPicPr>
          <p:cNvPr id="176" name="Google Shape;176;p21"/>
          <p:cNvPicPr preferRelativeResize="0"/>
          <p:nvPr/>
        </p:nvPicPr>
        <p:blipFill>
          <a:blip r:embed="rId7">
            <a:alphaModFix/>
          </a:blip>
          <a:stretch>
            <a:fillRect/>
          </a:stretch>
        </p:blipFill>
        <p:spPr>
          <a:xfrm>
            <a:off x="6368500" y="5834175"/>
            <a:ext cx="5076175" cy="8551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182" name="Google Shape;182;p2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183" name="Google Shape;183;p22"/>
          <p:cNvPicPr preferRelativeResize="0"/>
          <p:nvPr/>
        </p:nvPicPr>
        <p:blipFill>
          <a:blip r:embed="rId3">
            <a:alphaModFix/>
          </a:blip>
          <a:stretch>
            <a:fillRect/>
          </a:stretch>
        </p:blipFill>
        <p:spPr>
          <a:xfrm>
            <a:off x="2067211" y="1367288"/>
            <a:ext cx="2427441" cy="405900"/>
          </a:xfrm>
          <a:prstGeom prst="rect">
            <a:avLst/>
          </a:prstGeom>
          <a:noFill/>
          <a:ln>
            <a:noFill/>
          </a:ln>
        </p:spPr>
      </p:pic>
      <p:pic>
        <p:nvPicPr>
          <p:cNvPr id="184" name="Google Shape;184;p22"/>
          <p:cNvPicPr preferRelativeResize="0"/>
          <p:nvPr/>
        </p:nvPicPr>
        <p:blipFill>
          <a:blip r:embed="rId4">
            <a:alphaModFix/>
          </a:blip>
          <a:stretch>
            <a:fillRect/>
          </a:stretch>
        </p:blipFill>
        <p:spPr>
          <a:xfrm>
            <a:off x="2175700" y="2398700"/>
            <a:ext cx="2051375" cy="494650"/>
          </a:xfrm>
          <a:prstGeom prst="rect">
            <a:avLst/>
          </a:prstGeom>
          <a:noFill/>
          <a:ln>
            <a:noFill/>
          </a:ln>
        </p:spPr>
      </p:pic>
      <p:pic>
        <p:nvPicPr>
          <p:cNvPr id="185" name="Google Shape;185;p22"/>
          <p:cNvPicPr preferRelativeResize="0"/>
          <p:nvPr/>
        </p:nvPicPr>
        <p:blipFill>
          <a:blip r:embed="rId5">
            <a:alphaModFix/>
          </a:blip>
          <a:stretch>
            <a:fillRect/>
          </a:stretch>
        </p:blipFill>
        <p:spPr>
          <a:xfrm>
            <a:off x="5271425" y="2211550"/>
            <a:ext cx="5630450" cy="948475"/>
          </a:xfrm>
          <a:prstGeom prst="rect">
            <a:avLst/>
          </a:prstGeom>
          <a:noFill/>
          <a:ln>
            <a:noFill/>
          </a:ln>
        </p:spPr>
      </p:pic>
      <p:sp>
        <p:nvSpPr>
          <p:cNvPr id="186" name="Google Shape;186;p22"/>
          <p:cNvSpPr txBox="1"/>
          <p:nvPr/>
        </p:nvSpPr>
        <p:spPr>
          <a:xfrm>
            <a:off x="162470" y="1944625"/>
            <a:ext cx="3751800" cy="40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prediction loss per one image</a:t>
            </a:r>
            <a:endParaRPr sz="1800"/>
          </a:p>
        </p:txBody>
      </p:sp>
      <p:sp>
        <p:nvSpPr>
          <p:cNvPr id="187" name="Google Shape;187;p22"/>
          <p:cNvSpPr txBox="1"/>
          <p:nvPr/>
        </p:nvSpPr>
        <p:spPr>
          <a:xfrm>
            <a:off x="178402" y="3226750"/>
            <a:ext cx="10609800" cy="49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 </a:t>
            </a:r>
            <a:r>
              <a:rPr b="1" lang="en-US" sz="1800"/>
              <a:t>MNIST</a:t>
            </a:r>
            <a:r>
              <a:rPr lang="en-US" sz="1800"/>
              <a:t> dataset (keras) consists of 60000 training images. Hence the total loss is given:</a:t>
            </a:r>
            <a:endParaRPr sz="1800"/>
          </a:p>
        </p:txBody>
      </p:sp>
      <p:pic>
        <p:nvPicPr>
          <p:cNvPr id="188" name="Google Shape;188;p22"/>
          <p:cNvPicPr preferRelativeResize="0"/>
          <p:nvPr/>
        </p:nvPicPr>
        <p:blipFill>
          <a:blip r:embed="rId6">
            <a:alphaModFix/>
          </a:blip>
          <a:stretch>
            <a:fillRect/>
          </a:stretch>
        </p:blipFill>
        <p:spPr>
          <a:xfrm>
            <a:off x="3478000" y="3665200"/>
            <a:ext cx="3751801" cy="947058"/>
          </a:xfrm>
          <a:prstGeom prst="rect">
            <a:avLst/>
          </a:prstGeom>
          <a:noFill/>
          <a:ln>
            <a:noFill/>
          </a:ln>
        </p:spPr>
      </p:pic>
      <p:sp>
        <p:nvSpPr>
          <p:cNvPr id="189" name="Google Shape;189;p22"/>
          <p:cNvSpPr txBox="1"/>
          <p:nvPr/>
        </p:nvSpPr>
        <p:spPr>
          <a:xfrm>
            <a:off x="405750" y="4725800"/>
            <a:ext cx="7351200" cy="55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rgbClr val="CC0000"/>
                </a:solidFill>
              </a:rPr>
              <a:t>Target:</a:t>
            </a:r>
            <a:r>
              <a:rPr lang="en-US" sz="1800"/>
              <a:t> find </a:t>
            </a:r>
            <a:r>
              <a:rPr b="1" lang="en-US" sz="1800"/>
              <a:t>W</a:t>
            </a:r>
            <a:r>
              <a:rPr lang="en-US" sz="1800"/>
              <a:t> and </a:t>
            </a:r>
            <a:r>
              <a:rPr b="1" lang="en-US" sz="1800"/>
              <a:t>b</a:t>
            </a:r>
            <a:r>
              <a:rPr lang="en-US" sz="1800"/>
              <a:t> such that </a:t>
            </a:r>
            <a:r>
              <a:rPr b="1" lang="en-US" sz="1800"/>
              <a:t>loss</a:t>
            </a:r>
            <a:r>
              <a:rPr lang="en-US" sz="1800"/>
              <a:t> will be minimal</a:t>
            </a:r>
            <a:endParaRPr sz="1800"/>
          </a:p>
        </p:txBody>
      </p:sp>
      <p:cxnSp>
        <p:nvCxnSpPr>
          <p:cNvPr id="190" name="Google Shape;190;p22"/>
          <p:cNvCxnSpPr/>
          <p:nvPr/>
        </p:nvCxnSpPr>
        <p:spPr>
          <a:xfrm flipH="1" rot="10800000">
            <a:off x="3866575" y="4375725"/>
            <a:ext cx="111300" cy="3501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2"/>
          <p:cNvSpPr txBox="1"/>
          <p:nvPr/>
        </p:nvSpPr>
        <p:spPr>
          <a:xfrm>
            <a:off x="836625" y="5175025"/>
            <a:ext cx="7351200" cy="55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solidFill>
                  <a:srgbClr val="CC0000"/>
                </a:solidFill>
              </a:rPr>
              <a:t>Solution</a:t>
            </a:r>
            <a:r>
              <a:rPr b="1" lang="en-US" sz="1800">
                <a:solidFill>
                  <a:srgbClr val="CC0000"/>
                </a:solidFill>
              </a:rPr>
              <a:t>:</a:t>
            </a:r>
            <a:r>
              <a:rPr lang="en-US" sz="1800"/>
              <a:t> use gradient descent method to update model parameters:</a:t>
            </a:r>
            <a:endParaRPr sz="1800"/>
          </a:p>
        </p:txBody>
      </p:sp>
      <p:pic>
        <p:nvPicPr>
          <p:cNvPr id="192" name="Google Shape;192;p22"/>
          <p:cNvPicPr preferRelativeResize="0"/>
          <p:nvPr/>
        </p:nvPicPr>
        <p:blipFill>
          <a:blip r:embed="rId7">
            <a:alphaModFix/>
          </a:blip>
          <a:stretch>
            <a:fillRect/>
          </a:stretch>
        </p:blipFill>
        <p:spPr>
          <a:xfrm>
            <a:off x="2496025" y="5636375"/>
            <a:ext cx="2942450" cy="704900"/>
          </a:xfrm>
          <a:prstGeom prst="rect">
            <a:avLst/>
          </a:prstGeom>
          <a:noFill/>
          <a:ln>
            <a:noFill/>
          </a:ln>
        </p:spPr>
      </p:pic>
      <p:cxnSp>
        <p:nvCxnSpPr>
          <p:cNvPr id="193" name="Google Shape;193;p22"/>
          <p:cNvCxnSpPr>
            <a:stCxn id="194" idx="0"/>
          </p:cNvCxnSpPr>
          <p:nvPr/>
        </p:nvCxnSpPr>
        <p:spPr>
          <a:xfrm rot="10800000">
            <a:off x="5338400" y="6149875"/>
            <a:ext cx="876600" cy="1914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2"/>
          <p:cNvSpPr txBox="1"/>
          <p:nvPr/>
        </p:nvSpPr>
        <p:spPr>
          <a:xfrm>
            <a:off x="2668100" y="6341275"/>
            <a:ext cx="7093800" cy="49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800">
                <a:solidFill>
                  <a:schemeClr val="accent1"/>
                </a:solidFill>
              </a:rPr>
              <a:t>one has to compute gradient of loss w.r.t. model </a:t>
            </a:r>
            <a:r>
              <a:rPr i="1" lang="en-US" sz="1800">
                <a:solidFill>
                  <a:schemeClr val="accent1"/>
                </a:solidFill>
              </a:rPr>
              <a:t>parameters</a:t>
            </a:r>
            <a:r>
              <a:rPr i="1" lang="en-US" sz="1800">
                <a:solidFill>
                  <a:schemeClr val="accent1"/>
                </a:solidFill>
              </a:rPr>
              <a:t> </a:t>
            </a:r>
            <a:endParaRPr i="1"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3"/>
          <p:cNvPicPr preferRelativeResize="0"/>
          <p:nvPr/>
        </p:nvPicPr>
        <p:blipFill>
          <a:blip r:embed="rId3">
            <a:alphaModFix/>
          </a:blip>
          <a:stretch>
            <a:fillRect/>
          </a:stretch>
        </p:blipFill>
        <p:spPr>
          <a:xfrm>
            <a:off x="3786550" y="5952950"/>
            <a:ext cx="3728352" cy="948475"/>
          </a:xfrm>
          <a:prstGeom prst="rect">
            <a:avLst/>
          </a:prstGeom>
          <a:noFill/>
          <a:ln>
            <a:noFill/>
          </a:ln>
        </p:spPr>
      </p:pic>
      <p:sp>
        <p:nvSpPr>
          <p:cNvPr id="200" name="Google Shape;200;p23"/>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Linear classifier</a:t>
            </a:r>
            <a:endParaRPr sz="2400">
              <a:latin typeface="Times New Roman"/>
              <a:ea typeface="Times New Roman"/>
              <a:cs typeface="Times New Roman"/>
              <a:sym typeface="Times New Roman"/>
            </a:endParaRPr>
          </a:p>
        </p:txBody>
      </p:sp>
      <p:sp>
        <p:nvSpPr>
          <p:cNvPr id="201" name="Google Shape;201;p2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202" name="Google Shape;202;p23"/>
          <p:cNvPicPr preferRelativeResize="0"/>
          <p:nvPr/>
        </p:nvPicPr>
        <p:blipFill>
          <a:blip r:embed="rId4">
            <a:alphaModFix/>
          </a:blip>
          <a:stretch>
            <a:fillRect/>
          </a:stretch>
        </p:blipFill>
        <p:spPr>
          <a:xfrm>
            <a:off x="2067211" y="1367288"/>
            <a:ext cx="2427441" cy="405900"/>
          </a:xfrm>
          <a:prstGeom prst="rect">
            <a:avLst/>
          </a:prstGeom>
          <a:noFill/>
          <a:ln>
            <a:noFill/>
          </a:ln>
        </p:spPr>
      </p:pic>
      <p:pic>
        <p:nvPicPr>
          <p:cNvPr id="203" name="Google Shape;203;p23"/>
          <p:cNvPicPr preferRelativeResize="0"/>
          <p:nvPr/>
        </p:nvPicPr>
        <p:blipFill>
          <a:blip r:embed="rId5">
            <a:alphaModFix/>
          </a:blip>
          <a:stretch>
            <a:fillRect/>
          </a:stretch>
        </p:blipFill>
        <p:spPr>
          <a:xfrm>
            <a:off x="2175700" y="2398700"/>
            <a:ext cx="2051375" cy="494650"/>
          </a:xfrm>
          <a:prstGeom prst="rect">
            <a:avLst/>
          </a:prstGeom>
          <a:noFill/>
          <a:ln>
            <a:noFill/>
          </a:ln>
        </p:spPr>
      </p:pic>
      <p:pic>
        <p:nvPicPr>
          <p:cNvPr id="204" name="Google Shape;204;p23"/>
          <p:cNvPicPr preferRelativeResize="0"/>
          <p:nvPr/>
        </p:nvPicPr>
        <p:blipFill>
          <a:blip r:embed="rId6">
            <a:alphaModFix/>
          </a:blip>
          <a:stretch>
            <a:fillRect/>
          </a:stretch>
        </p:blipFill>
        <p:spPr>
          <a:xfrm>
            <a:off x="5271425" y="2211550"/>
            <a:ext cx="5630450" cy="948475"/>
          </a:xfrm>
          <a:prstGeom prst="rect">
            <a:avLst/>
          </a:prstGeom>
          <a:noFill/>
          <a:ln>
            <a:noFill/>
          </a:ln>
        </p:spPr>
      </p:pic>
      <p:sp>
        <p:nvSpPr>
          <p:cNvPr id="205" name="Google Shape;205;p23"/>
          <p:cNvSpPr txBox="1"/>
          <p:nvPr/>
        </p:nvSpPr>
        <p:spPr>
          <a:xfrm>
            <a:off x="162470" y="1944625"/>
            <a:ext cx="37518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prediction loss per one image</a:t>
            </a:r>
            <a:endParaRPr sz="1800"/>
          </a:p>
        </p:txBody>
      </p:sp>
      <p:sp>
        <p:nvSpPr>
          <p:cNvPr id="206" name="Google Shape;206;p23"/>
          <p:cNvSpPr txBox="1"/>
          <p:nvPr/>
        </p:nvSpPr>
        <p:spPr>
          <a:xfrm>
            <a:off x="178402" y="3226750"/>
            <a:ext cx="10609800" cy="49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The </a:t>
            </a:r>
            <a:r>
              <a:rPr b="1" lang="en-US" sz="1800"/>
              <a:t>MNIST</a:t>
            </a:r>
            <a:r>
              <a:rPr lang="en-US" sz="1800"/>
              <a:t> dataset (keras) consists of 60000 training images. Hence the total loss is given:</a:t>
            </a:r>
            <a:endParaRPr sz="1800"/>
          </a:p>
        </p:txBody>
      </p:sp>
      <p:cxnSp>
        <p:nvCxnSpPr>
          <p:cNvPr id="207" name="Google Shape;207;p23"/>
          <p:cNvCxnSpPr/>
          <p:nvPr/>
        </p:nvCxnSpPr>
        <p:spPr>
          <a:xfrm>
            <a:off x="5322500" y="4837200"/>
            <a:ext cx="588900" cy="0"/>
          </a:xfrm>
          <a:prstGeom prst="straightConnector1">
            <a:avLst/>
          </a:prstGeom>
          <a:noFill/>
          <a:ln cap="flat" cmpd="sng" w="38100">
            <a:solidFill>
              <a:schemeClr val="dk2"/>
            </a:solidFill>
            <a:prstDash val="solid"/>
            <a:round/>
            <a:headEnd len="med" w="med" type="none"/>
            <a:tailEnd len="med" w="med" type="triangle"/>
          </a:ln>
        </p:spPr>
      </p:cxnSp>
      <p:pic>
        <p:nvPicPr>
          <p:cNvPr id="208" name="Google Shape;208;p23"/>
          <p:cNvPicPr preferRelativeResize="0"/>
          <p:nvPr/>
        </p:nvPicPr>
        <p:blipFill>
          <a:blip r:embed="rId7">
            <a:alphaModFix/>
          </a:blip>
          <a:stretch>
            <a:fillRect/>
          </a:stretch>
        </p:blipFill>
        <p:spPr>
          <a:xfrm>
            <a:off x="6092700" y="4349412"/>
            <a:ext cx="4161099" cy="885775"/>
          </a:xfrm>
          <a:prstGeom prst="rect">
            <a:avLst/>
          </a:prstGeom>
          <a:noFill/>
          <a:ln>
            <a:noFill/>
          </a:ln>
        </p:spPr>
      </p:pic>
      <p:sp>
        <p:nvSpPr>
          <p:cNvPr id="209" name="Google Shape;209;p23"/>
          <p:cNvSpPr txBox="1"/>
          <p:nvPr/>
        </p:nvSpPr>
        <p:spPr>
          <a:xfrm>
            <a:off x="196275" y="3744725"/>
            <a:ext cx="9753900" cy="44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It is more practical to use mini-batch approximation of gradients instead taking whole sum:</a:t>
            </a:r>
            <a:endParaRPr sz="1800"/>
          </a:p>
        </p:txBody>
      </p:sp>
      <p:pic>
        <p:nvPicPr>
          <p:cNvPr id="210" name="Google Shape;210;p23"/>
          <p:cNvPicPr preferRelativeResize="0"/>
          <p:nvPr/>
        </p:nvPicPr>
        <p:blipFill>
          <a:blip r:embed="rId8">
            <a:alphaModFix/>
          </a:blip>
          <a:stretch>
            <a:fillRect/>
          </a:stretch>
        </p:blipFill>
        <p:spPr>
          <a:xfrm>
            <a:off x="1204000" y="4349400"/>
            <a:ext cx="3509055" cy="885775"/>
          </a:xfrm>
          <a:prstGeom prst="rect">
            <a:avLst/>
          </a:prstGeom>
          <a:noFill/>
          <a:ln>
            <a:noFill/>
          </a:ln>
        </p:spPr>
      </p:pic>
      <p:cxnSp>
        <p:nvCxnSpPr>
          <p:cNvPr id="211" name="Google Shape;211;p23"/>
          <p:cNvCxnSpPr>
            <a:stCxn id="212" idx="0"/>
          </p:cNvCxnSpPr>
          <p:nvPr/>
        </p:nvCxnSpPr>
        <p:spPr>
          <a:xfrm flipH="1" rot="10800000">
            <a:off x="6881175" y="4972300"/>
            <a:ext cx="737400" cy="2946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3"/>
          <p:cNvSpPr txBox="1"/>
          <p:nvPr/>
        </p:nvSpPr>
        <p:spPr>
          <a:xfrm>
            <a:off x="5989275" y="5266900"/>
            <a:ext cx="1783800" cy="22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mini-batch size</a:t>
            </a:r>
            <a:endParaRPr sz="1800">
              <a:solidFill>
                <a:schemeClr val="accent1"/>
              </a:solidFill>
            </a:endParaRPr>
          </a:p>
        </p:txBody>
      </p:sp>
      <p:sp>
        <p:nvSpPr>
          <p:cNvPr id="213" name="Google Shape;213;p23"/>
          <p:cNvSpPr txBox="1"/>
          <p:nvPr/>
        </p:nvSpPr>
        <p:spPr>
          <a:xfrm>
            <a:off x="1805250" y="5633125"/>
            <a:ext cx="6991800" cy="40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This lead to mini-batch </a:t>
            </a:r>
            <a:r>
              <a:rPr b="1" lang="en-US" sz="1800"/>
              <a:t>stochastic gradient descent</a:t>
            </a:r>
            <a:r>
              <a:rPr lang="en-US" sz="1800"/>
              <a:t> algorithm:</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4011097" y="2376310"/>
            <a:ext cx="2936800" cy="747108"/>
          </a:xfrm>
          <a:prstGeom prst="rect">
            <a:avLst/>
          </a:prstGeom>
          <a:noFill/>
          <a:ln>
            <a:noFill/>
          </a:ln>
        </p:spPr>
      </p:pic>
      <p:sp>
        <p:nvSpPr>
          <p:cNvPr id="219" name="Google Shape;219;p24"/>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Linear classifier - steps:</a:t>
            </a:r>
            <a:endParaRPr sz="2400">
              <a:latin typeface="Times New Roman"/>
              <a:ea typeface="Times New Roman"/>
              <a:cs typeface="Times New Roman"/>
              <a:sym typeface="Times New Roman"/>
            </a:endParaRPr>
          </a:p>
        </p:txBody>
      </p:sp>
      <p:sp>
        <p:nvSpPr>
          <p:cNvPr id="220" name="Google Shape;220;p2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221" name="Google Shape;221;p24"/>
          <p:cNvPicPr preferRelativeResize="0"/>
          <p:nvPr/>
        </p:nvPicPr>
        <p:blipFill>
          <a:blip r:embed="rId4">
            <a:alphaModFix/>
          </a:blip>
          <a:stretch>
            <a:fillRect/>
          </a:stretch>
        </p:blipFill>
        <p:spPr>
          <a:xfrm>
            <a:off x="3483950" y="1367300"/>
            <a:ext cx="2109050" cy="352625"/>
          </a:xfrm>
          <a:prstGeom prst="rect">
            <a:avLst/>
          </a:prstGeom>
          <a:noFill/>
          <a:ln>
            <a:noFill/>
          </a:ln>
        </p:spPr>
      </p:pic>
      <p:pic>
        <p:nvPicPr>
          <p:cNvPr id="222" name="Google Shape;222;p24"/>
          <p:cNvPicPr preferRelativeResize="0"/>
          <p:nvPr/>
        </p:nvPicPr>
        <p:blipFill>
          <a:blip r:embed="rId5">
            <a:alphaModFix/>
          </a:blip>
          <a:stretch>
            <a:fillRect/>
          </a:stretch>
        </p:blipFill>
        <p:spPr>
          <a:xfrm>
            <a:off x="3356650" y="1719926"/>
            <a:ext cx="3812178" cy="811500"/>
          </a:xfrm>
          <a:prstGeom prst="rect">
            <a:avLst/>
          </a:prstGeom>
          <a:noFill/>
          <a:ln>
            <a:noFill/>
          </a:ln>
        </p:spPr>
      </p:pic>
      <p:sp>
        <p:nvSpPr>
          <p:cNvPr id="223" name="Google Shape;223;p24"/>
          <p:cNvSpPr txBox="1"/>
          <p:nvPr/>
        </p:nvSpPr>
        <p:spPr>
          <a:xfrm>
            <a:off x="556925" y="1368425"/>
            <a:ext cx="3659700" cy="561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US" sz="1800"/>
              <a:t>D</a:t>
            </a:r>
            <a:r>
              <a:rPr lang="en-US" sz="1800"/>
              <a:t>efine the model:</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AutoNum type="arabicPeriod"/>
            </a:pPr>
            <a:r>
              <a:rPr lang="en-US" sz="1800"/>
              <a:t>Define the objective:</a:t>
            </a:r>
            <a:endParaRPr sz="1800"/>
          </a:p>
          <a:p>
            <a:pPr indent="0" lvl="0" marL="0" rtl="0">
              <a:spcBef>
                <a:spcPts val="0"/>
              </a:spcBef>
              <a:spcAft>
                <a:spcPts val="0"/>
              </a:spcAft>
              <a:buNone/>
            </a:pPr>
            <a:r>
              <a:t/>
            </a:r>
            <a:endParaRPr sz="1800"/>
          </a:p>
          <a:p>
            <a:pPr indent="-342900" lvl="0" marL="457200">
              <a:spcBef>
                <a:spcPts val="0"/>
              </a:spcBef>
              <a:spcAft>
                <a:spcPts val="0"/>
              </a:spcAft>
              <a:buSzPts val="1800"/>
              <a:buAutoNum type="arabicPeriod"/>
            </a:pPr>
            <a:r>
              <a:rPr lang="en-US" sz="1800"/>
              <a:t>Define parameter optimizer:</a:t>
            </a:r>
            <a:endParaRPr sz="1800"/>
          </a:p>
        </p:txBody>
      </p:sp>
      <p:sp>
        <p:nvSpPr>
          <p:cNvPr id="224" name="Google Shape;224;p24"/>
          <p:cNvSpPr txBox="1"/>
          <p:nvPr/>
        </p:nvSpPr>
        <p:spPr>
          <a:xfrm>
            <a:off x="2240225" y="3282549"/>
            <a:ext cx="4379100" cy="47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t>Example in </a:t>
            </a:r>
            <a:r>
              <a:rPr lang="en-US" sz="2400" u="sng">
                <a:solidFill>
                  <a:schemeClr val="hlink"/>
                </a:solidFill>
                <a:hlinkClick r:id="rId6"/>
              </a:rPr>
              <a:t>Keras</a:t>
            </a:r>
            <a:endParaRPr sz="2400"/>
          </a:p>
        </p:txBody>
      </p:sp>
      <p:pic>
        <p:nvPicPr>
          <p:cNvPr id="225" name="Google Shape;225;p24"/>
          <p:cNvPicPr preferRelativeResize="0"/>
          <p:nvPr/>
        </p:nvPicPr>
        <p:blipFill>
          <a:blip r:embed="rId7">
            <a:alphaModFix/>
          </a:blip>
          <a:stretch>
            <a:fillRect/>
          </a:stretch>
        </p:blipFill>
        <p:spPr>
          <a:xfrm>
            <a:off x="2316425" y="3760025"/>
            <a:ext cx="7785232" cy="279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Linear classifier gives 85% accuracy</a:t>
            </a:r>
            <a:endParaRPr sz="2400">
              <a:latin typeface="Times New Roman"/>
              <a:ea typeface="Times New Roman"/>
              <a:cs typeface="Times New Roman"/>
              <a:sym typeface="Times New Roman"/>
            </a:endParaRPr>
          </a:p>
        </p:txBody>
      </p:sp>
      <p:sp>
        <p:nvSpPr>
          <p:cNvPr id="231" name="Google Shape;231;p2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232" name="Google Shape;232;p25"/>
          <p:cNvPicPr preferRelativeResize="0"/>
          <p:nvPr/>
        </p:nvPicPr>
        <p:blipFill>
          <a:blip r:embed="rId3">
            <a:alphaModFix/>
          </a:blip>
          <a:stretch>
            <a:fillRect/>
          </a:stretch>
        </p:blipFill>
        <p:spPr>
          <a:xfrm>
            <a:off x="5772625" y="895100"/>
            <a:ext cx="2109050" cy="352625"/>
          </a:xfrm>
          <a:prstGeom prst="rect">
            <a:avLst/>
          </a:prstGeom>
          <a:noFill/>
          <a:ln>
            <a:noFill/>
          </a:ln>
        </p:spPr>
      </p:pic>
      <p:sp>
        <p:nvSpPr>
          <p:cNvPr id="233" name="Google Shape;233;p25"/>
          <p:cNvSpPr txBox="1"/>
          <p:nvPr/>
        </p:nvSpPr>
        <p:spPr>
          <a:xfrm>
            <a:off x="495100" y="1401050"/>
            <a:ext cx="10730700" cy="504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2400">
                <a:solidFill>
                  <a:srgbClr val="CC0000"/>
                </a:solidFill>
              </a:rPr>
              <a:t>Can we stack multiple </a:t>
            </a:r>
            <a:r>
              <a:rPr b="1" lang="en-US" sz="2400">
                <a:solidFill>
                  <a:srgbClr val="CC0000"/>
                </a:solidFill>
              </a:rPr>
              <a:t>linear classifiers</a:t>
            </a:r>
            <a:r>
              <a:rPr lang="en-US" sz="2400">
                <a:solidFill>
                  <a:srgbClr val="CC0000"/>
                </a:solidFill>
              </a:rPr>
              <a:t> to build something more </a:t>
            </a:r>
            <a:r>
              <a:rPr lang="en-US" sz="2400">
                <a:solidFill>
                  <a:srgbClr val="CC0000"/>
                </a:solidFill>
              </a:rPr>
              <a:t>powerful</a:t>
            </a:r>
            <a:r>
              <a:rPr lang="en-US" sz="2400">
                <a:solidFill>
                  <a:srgbClr val="CC0000"/>
                </a:solidFill>
              </a:rPr>
              <a:t>?</a:t>
            </a:r>
            <a:endParaRPr sz="2400">
              <a:solidFill>
                <a:srgbClr val="CC0000"/>
              </a:solidFill>
            </a:endParaRPr>
          </a:p>
        </p:txBody>
      </p:sp>
      <p:pic>
        <p:nvPicPr>
          <p:cNvPr id="234" name="Google Shape;234;p25"/>
          <p:cNvPicPr preferRelativeResize="0"/>
          <p:nvPr/>
        </p:nvPicPr>
        <p:blipFill>
          <a:blip r:embed="rId4">
            <a:alphaModFix/>
          </a:blip>
          <a:stretch>
            <a:fillRect/>
          </a:stretch>
        </p:blipFill>
        <p:spPr>
          <a:xfrm>
            <a:off x="3015225" y="1993675"/>
            <a:ext cx="4680101" cy="2301200"/>
          </a:xfrm>
          <a:prstGeom prst="rect">
            <a:avLst/>
          </a:prstGeom>
          <a:noFill/>
          <a:ln>
            <a:noFill/>
          </a:ln>
        </p:spPr>
      </p:pic>
      <p:sp>
        <p:nvSpPr>
          <p:cNvPr id="235" name="Google Shape;235;p25"/>
          <p:cNvSpPr txBox="1"/>
          <p:nvPr/>
        </p:nvSpPr>
        <p:spPr>
          <a:xfrm>
            <a:off x="6375100" y="1993675"/>
            <a:ext cx="2196000" cy="35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200"/>
              <a:t>source Stanford CS231n</a:t>
            </a:r>
            <a:endParaRPr i="1" sz="1200"/>
          </a:p>
        </p:txBody>
      </p:sp>
      <p:pic>
        <p:nvPicPr>
          <p:cNvPr id="236" name="Google Shape;236;p25"/>
          <p:cNvPicPr preferRelativeResize="0"/>
          <p:nvPr/>
        </p:nvPicPr>
        <p:blipFill>
          <a:blip r:embed="rId5">
            <a:alphaModFix/>
          </a:blip>
          <a:stretch>
            <a:fillRect/>
          </a:stretch>
        </p:blipFill>
        <p:spPr>
          <a:xfrm>
            <a:off x="698325" y="4661708"/>
            <a:ext cx="2757386" cy="612079"/>
          </a:xfrm>
          <a:prstGeom prst="rect">
            <a:avLst/>
          </a:prstGeom>
          <a:noFill/>
          <a:ln>
            <a:noFill/>
          </a:ln>
        </p:spPr>
      </p:pic>
      <p:pic>
        <p:nvPicPr>
          <p:cNvPr id="237" name="Google Shape;237;p25"/>
          <p:cNvPicPr preferRelativeResize="0"/>
          <p:nvPr/>
        </p:nvPicPr>
        <p:blipFill>
          <a:blip r:embed="rId6">
            <a:alphaModFix/>
          </a:blip>
          <a:stretch>
            <a:fillRect/>
          </a:stretch>
        </p:blipFill>
        <p:spPr>
          <a:xfrm>
            <a:off x="3837611" y="4819838"/>
            <a:ext cx="2927072" cy="618139"/>
          </a:xfrm>
          <a:prstGeom prst="rect">
            <a:avLst/>
          </a:prstGeom>
          <a:noFill/>
          <a:ln>
            <a:noFill/>
          </a:ln>
        </p:spPr>
      </p:pic>
      <p:pic>
        <p:nvPicPr>
          <p:cNvPr id="238" name="Google Shape;238;p25"/>
          <p:cNvPicPr preferRelativeResize="0"/>
          <p:nvPr/>
        </p:nvPicPr>
        <p:blipFill>
          <a:blip r:embed="rId7">
            <a:alphaModFix/>
          </a:blip>
          <a:stretch>
            <a:fillRect/>
          </a:stretch>
        </p:blipFill>
        <p:spPr>
          <a:xfrm>
            <a:off x="7066250" y="4750825"/>
            <a:ext cx="2952998" cy="623050"/>
          </a:xfrm>
          <a:prstGeom prst="rect">
            <a:avLst/>
          </a:prstGeom>
          <a:noFill/>
          <a:ln>
            <a:noFill/>
          </a:ln>
        </p:spPr>
      </p:pic>
      <p:cxnSp>
        <p:nvCxnSpPr>
          <p:cNvPr id="239" name="Google Shape;239;p25"/>
          <p:cNvCxnSpPr/>
          <p:nvPr/>
        </p:nvCxnSpPr>
        <p:spPr>
          <a:xfrm flipH="1" rot="10800000">
            <a:off x="2974450" y="3939375"/>
            <a:ext cx="1156200" cy="741600"/>
          </a:xfrm>
          <a:prstGeom prst="straightConnector1">
            <a:avLst/>
          </a:prstGeom>
          <a:noFill/>
          <a:ln cap="flat" cmpd="sng" w="28575">
            <a:solidFill>
              <a:schemeClr val="dk2"/>
            </a:solidFill>
            <a:prstDash val="solid"/>
            <a:round/>
            <a:headEnd len="med" w="med" type="none"/>
            <a:tailEnd len="med" w="med" type="triangle"/>
          </a:ln>
        </p:spPr>
      </p:cxnSp>
      <p:cxnSp>
        <p:nvCxnSpPr>
          <p:cNvPr id="240" name="Google Shape;240;p25"/>
          <p:cNvCxnSpPr/>
          <p:nvPr/>
        </p:nvCxnSpPr>
        <p:spPr>
          <a:xfrm flipH="1" rot="10800000">
            <a:off x="5502350" y="3987125"/>
            <a:ext cx="255000" cy="805500"/>
          </a:xfrm>
          <a:prstGeom prst="straightConnector1">
            <a:avLst/>
          </a:prstGeom>
          <a:noFill/>
          <a:ln cap="flat" cmpd="sng" w="28575">
            <a:solidFill>
              <a:schemeClr val="dk2"/>
            </a:solidFill>
            <a:prstDash val="solid"/>
            <a:round/>
            <a:headEnd len="med" w="med" type="none"/>
            <a:tailEnd len="med" w="med" type="triangle"/>
          </a:ln>
        </p:spPr>
      </p:cxnSp>
      <p:cxnSp>
        <p:nvCxnSpPr>
          <p:cNvPr id="241" name="Google Shape;241;p25"/>
          <p:cNvCxnSpPr/>
          <p:nvPr/>
        </p:nvCxnSpPr>
        <p:spPr>
          <a:xfrm rot="10800000">
            <a:off x="7216950" y="3723975"/>
            <a:ext cx="813300" cy="957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sp>
        <p:nvSpPr>
          <p:cNvPr id="37" name="Google Shape;37;p8"/>
          <p:cNvSpPr txBox="1"/>
          <p:nvPr>
            <p:ph idx="1" type="body"/>
          </p:nvPr>
        </p:nvSpPr>
        <p:spPr>
          <a:xfrm>
            <a:off x="634900" y="1020025"/>
            <a:ext cx="9436800" cy="2736000"/>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SzPts val="3600"/>
              <a:buFont typeface="Times New Roman"/>
              <a:buAutoNum type="arabicPeriod"/>
            </a:pPr>
            <a:r>
              <a:rPr lang="en-US" sz="3600">
                <a:latin typeface="Times New Roman"/>
                <a:ea typeface="Times New Roman"/>
                <a:cs typeface="Times New Roman"/>
                <a:sym typeface="Times New Roman"/>
              </a:rPr>
              <a:t>A short motivation for DL</a:t>
            </a:r>
            <a:endParaRPr sz="3600">
              <a:latin typeface="Times New Roman"/>
              <a:ea typeface="Times New Roman"/>
              <a:cs typeface="Times New Roman"/>
              <a:sym typeface="Times New Roman"/>
            </a:endParaRPr>
          </a:p>
          <a:p>
            <a:pPr indent="-457200" lvl="0" marL="457200" marR="0" rtl="0" algn="just">
              <a:spcBef>
                <a:spcPts val="0"/>
              </a:spcBef>
              <a:spcAft>
                <a:spcPts val="0"/>
              </a:spcAft>
              <a:buSzPts val="3600"/>
              <a:buFont typeface="Times New Roman"/>
              <a:buAutoNum type="arabicPeriod"/>
            </a:pPr>
            <a:r>
              <a:rPr lang="en-US" sz="3600">
                <a:latin typeface="Times New Roman"/>
                <a:ea typeface="Times New Roman"/>
                <a:cs typeface="Times New Roman"/>
                <a:sym typeface="Times New Roman"/>
              </a:rPr>
              <a:t>Mathematical model of neuron</a:t>
            </a:r>
            <a:endParaRPr sz="3600">
              <a:latin typeface="Times New Roman"/>
              <a:ea typeface="Times New Roman"/>
              <a:cs typeface="Times New Roman"/>
              <a:sym typeface="Times New Roman"/>
            </a:endParaRPr>
          </a:p>
          <a:p>
            <a:pPr indent="-457200" lvl="0" marL="457200" marR="0" rtl="0" algn="just">
              <a:spcBef>
                <a:spcPts val="0"/>
              </a:spcBef>
              <a:spcAft>
                <a:spcPts val="0"/>
              </a:spcAft>
              <a:buSzPts val="3600"/>
              <a:buFont typeface="Times New Roman"/>
              <a:buAutoNum type="arabicPeriod"/>
            </a:pPr>
            <a:r>
              <a:rPr lang="en-US" sz="3600">
                <a:latin typeface="Times New Roman"/>
                <a:ea typeface="Times New Roman"/>
                <a:cs typeface="Times New Roman"/>
                <a:sym typeface="Times New Roman"/>
              </a:rPr>
              <a:t>DL - extreme crash course</a:t>
            </a:r>
            <a:endParaRPr sz="3600">
              <a:latin typeface="Times New Roman"/>
              <a:ea typeface="Times New Roman"/>
              <a:cs typeface="Times New Roman"/>
              <a:sym typeface="Times New Roman"/>
            </a:endParaRPr>
          </a:p>
        </p:txBody>
      </p:sp>
      <p:sp>
        <p:nvSpPr>
          <p:cNvPr id="38" name="Google Shape;38;p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Presentation outline</a:t>
            </a:r>
            <a:endParaRPr sz="4050"/>
          </a:p>
        </p:txBody>
      </p:sp>
      <p:sp>
        <p:nvSpPr>
          <p:cNvPr id="39" name="Google Shape;39;p8"/>
          <p:cNvSpPr txBox="1"/>
          <p:nvPr/>
        </p:nvSpPr>
        <p:spPr>
          <a:xfrm>
            <a:off x="1074525" y="3041850"/>
            <a:ext cx="10128900" cy="255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2400"/>
              <a:t>This talk:</a:t>
            </a:r>
            <a:endParaRPr b="1" sz="2400"/>
          </a:p>
          <a:p>
            <a:pPr indent="-381000" lvl="0" marL="457200" rtl="0">
              <a:spcBef>
                <a:spcPts val="0"/>
              </a:spcBef>
              <a:spcAft>
                <a:spcPts val="0"/>
              </a:spcAft>
              <a:buSzPts val="2400"/>
              <a:buChar char="●"/>
            </a:pPr>
            <a:r>
              <a:rPr lang="en-US" sz="2400"/>
              <a:t>more technical, less practical</a:t>
            </a:r>
            <a:endParaRPr sz="2400"/>
          </a:p>
          <a:p>
            <a:pPr indent="-381000" lvl="0" marL="457200" rtl="0">
              <a:spcBef>
                <a:spcPts val="0"/>
              </a:spcBef>
              <a:spcAft>
                <a:spcPts val="0"/>
              </a:spcAft>
              <a:buSzPts val="2400"/>
              <a:buChar char="●"/>
            </a:pPr>
            <a:r>
              <a:rPr lang="en-US" sz="2400"/>
              <a:t>we want to stress the importance of basic building blocks</a:t>
            </a:r>
            <a:endParaRPr sz="2400"/>
          </a:p>
          <a:p>
            <a:pPr indent="-381000" lvl="0" marL="457200" rtl="0">
              <a:spcBef>
                <a:spcPts val="0"/>
              </a:spcBef>
              <a:spcAft>
                <a:spcPts val="0"/>
              </a:spcAft>
              <a:buSzPts val="2400"/>
              <a:buChar char="●"/>
            </a:pPr>
            <a:r>
              <a:rPr lang="en-US" sz="2400"/>
              <a:t>dense material, </a:t>
            </a:r>
            <a:r>
              <a:rPr lang="en-US" sz="2400"/>
              <a:t>may be</a:t>
            </a:r>
            <a:r>
              <a:rPr lang="en-US" sz="2400"/>
              <a:t> hard to follow</a:t>
            </a:r>
            <a:endParaRPr sz="2400"/>
          </a:p>
          <a:p>
            <a:pPr indent="-381000" lvl="0" marL="457200" rtl="0">
              <a:spcBef>
                <a:spcPts val="0"/>
              </a:spcBef>
              <a:spcAft>
                <a:spcPts val="0"/>
              </a:spcAft>
              <a:buSzPts val="2400"/>
              <a:buChar char="●"/>
            </a:pPr>
            <a:r>
              <a:rPr lang="en-US" sz="2400"/>
              <a:t>non </a:t>
            </a:r>
            <a:r>
              <a:rPr lang="en-US" sz="2400"/>
              <a:t>overlapping</a:t>
            </a:r>
            <a:r>
              <a:rPr lang="en-US" sz="2400"/>
              <a:t> concepts</a:t>
            </a:r>
            <a:endParaRPr sz="2400"/>
          </a:p>
          <a:p>
            <a:pPr indent="-381000" lvl="0" marL="457200" rtl="0">
              <a:spcBef>
                <a:spcPts val="0"/>
              </a:spcBef>
              <a:spcAft>
                <a:spcPts val="0"/>
              </a:spcAft>
              <a:buSzPts val="2400"/>
              <a:buChar char="●"/>
            </a:pPr>
            <a:r>
              <a:rPr lang="en-US" sz="2400"/>
              <a:t>assignment:</a:t>
            </a:r>
            <a:r>
              <a:rPr lang="en-US" sz="2400"/>
              <a:t> try to understand covered concepts</a:t>
            </a:r>
            <a:endParaRPr sz="2400"/>
          </a:p>
          <a:p>
            <a:pPr indent="-381000" lvl="0" marL="457200">
              <a:spcBef>
                <a:spcPts val="0"/>
              </a:spcBef>
              <a:spcAft>
                <a:spcPts val="0"/>
              </a:spcAft>
              <a:buSzPts val="2400"/>
              <a:buChar char="●"/>
            </a:pPr>
            <a:r>
              <a:rPr lang="en-US" sz="2400"/>
              <a:t>the feedback form</a:t>
            </a:r>
            <a:endParaRPr sz="2400"/>
          </a:p>
        </p:txBody>
      </p:sp>
      <p:sp>
        <p:nvSpPr>
          <p:cNvPr id="40" name="Google Shape;40;p8"/>
          <p:cNvSpPr txBox="1"/>
          <p:nvPr/>
        </p:nvSpPr>
        <p:spPr>
          <a:xfrm>
            <a:off x="2550325" y="5845175"/>
            <a:ext cx="8229600" cy="71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2400">
                <a:solidFill>
                  <a:schemeClr val="accent2"/>
                </a:solidFill>
              </a:rPr>
              <a:t>All slides and notebooks: </a:t>
            </a:r>
            <a:r>
              <a:rPr lang="en-US" sz="2400" u="sng">
                <a:solidFill>
                  <a:schemeClr val="accent2"/>
                </a:solidFill>
                <a:hlinkClick r:id="rId3"/>
              </a:rPr>
              <a:t>https://github.com/fornaxco/ai-tech-meetup</a:t>
            </a:r>
            <a:endParaRPr sz="240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26"/>
          <p:cNvPicPr preferRelativeResize="0"/>
          <p:nvPr/>
        </p:nvPicPr>
        <p:blipFill>
          <a:blip r:embed="rId3">
            <a:alphaModFix/>
          </a:blip>
          <a:stretch>
            <a:fillRect/>
          </a:stretch>
        </p:blipFill>
        <p:spPr>
          <a:xfrm>
            <a:off x="4573275" y="5592050"/>
            <a:ext cx="2619949" cy="504900"/>
          </a:xfrm>
          <a:prstGeom prst="rect">
            <a:avLst/>
          </a:prstGeom>
          <a:noFill/>
          <a:ln>
            <a:noFill/>
          </a:ln>
        </p:spPr>
      </p:pic>
      <p:sp>
        <p:nvSpPr>
          <p:cNvPr id="247" name="Google Shape;247;p26"/>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Linear classifier gives 85% accuracy</a:t>
            </a:r>
            <a:endParaRPr sz="2400">
              <a:latin typeface="Times New Roman"/>
              <a:ea typeface="Times New Roman"/>
              <a:cs typeface="Times New Roman"/>
              <a:sym typeface="Times New Roman"/>
            </a:endParaRPr>
          </a:p>
        </p:txBody>
      </p:sp>
      <p:sp>
        <p:nvSpPr>
          <p:cNvPr id="248" name="Google Shape;248;p2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249" name="Google Shape;249;p26"/>
          <p:cNvPicPr preferRelativeResize="0"/>
          <p:nvPr/>
        </p:nvPicPr>
        <p:blipFill>
          <a:blip r:embed="rId4">
            <a:alphaModFix/>
          </a:blip>
          <a:stretch>
            <a:fillRect/>
          </a:stretch>
        </p:blipFill>
        <p:spPr>
          <a:xfrm>
            <a:off x="5772625" y="895100"/>
            <a:ext cx="2109050" cy="352625"/>
          </a:xfrm>
          <a:prstGeom prst="rect">
            <a:avLst/>
          </a:prstGeom>
          <a:noFill/>
          <a:ln>
            <a:noFill/>
          </a:ln>
        </p:spPr>
      </p:pic>
      <p:sp>
        <p:nvSpPr>
          <p:cNvPr id="250" name="Google Shape;250;p26"/>
          <p:cNvSpPr txBox="1"/>
          <p:nvPr/>
        </p:nvSpPr>
        <p:spPr>
          <a:xfrm>
            <a:off x="6375100" y="1993675"/>
            <a:ext cx="2196000" cy="35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sz="1200"/>
              <a:t>source Stanford CS231n</a:t>
            </a:r>
            <a:endParaRPr i="1" sz="1200"/>
          </a:p>
        </p:txBody>
      </p:sp>
      <p:pic>
        <p:nvPicPr>
          <p:cNvPr id="251" name="Google Shape;251;p26"/>
          <p:cNvPicPr preferRelativeResize="0"/>
          <p:nvPr/>
        </p:nvPicPr>
        <p:blipFill>
          <a:blip r:embed="rId5">
            <a:alphaModFix/>
          </a:blip>
          <a:stretch>
            <a:fillRect/>
          </a:stretch>
        </p:blipFill>
        <p:spPr>
          <a:xfrm>
            <a:off x="427200" y="2062033"/>
            <a:ext cx="2757386" cy="612079"/>
          </a:xfrm>
          <a:prstGeom prst="rect">
            <a:avLst/>
          </a:prstGeom>
          <a:noFill/>
          <a:ln>
            <a:noFill/>
          </a:ln>
        </p:spPr>
      </p:pic>
      <p:pic>
        <p:nvPicPr>
          <p:cNvPr id="252" name="Google Shape;252;p26"/>
          <p:cNvPicPr preferRelativeResize="0"/>
          <p:nvPr/>
        </p:nvPicPr>
        <p:blipFill>
          <a:blip r:embed="rId6">
            <a:alphaModFix/>
          </a:blip>
          <a:stretch>
            <a:fillRect/>
          </a:stretch>
        </p:blipFill>
        <p:spPr>
          <a:xfrm>
            <a:off x="342361" y="2742438"/>
            <a:ext cx="2927072" cy="618139"/>
          </a:xfrm>
          <a:prstGeom prst="rect">
            <a:avLst/>
          </a:prstGeom>
          <a:noFill/>
          <a:ln>
            <a:noFill/>
          </a:ln>
        </p:spPr>
      </p:pic>
      <p:pic>
        <p:nvPicPr>
          <p:cNvPr id="253" name="Google Shape;253;p26"/>
          <p:cNvPicPr preferRelativeResize="0"/>
          <p:nvPr/>
        </p:nvPicPr>
        <p:blipFill>
          <a:blip r:embed="rId7">
            <a:alphaModFix/>
          </a:blip>
          <a:stretch>
            <a:fillRect/>
          </a:stretch>
        </p:blipFill>
        <p:spPr>
          <a:xfrm>
            <a:off x="557650" y="3524625"/>
            <a:ext cx="2952998" cy="623050"/>
          </a:xfrm>
          <a:prstGeom prst="rect">
            <a:avLst/>
          </a:prstGeom>
          <a:noFill/>
          <a:ln>
            <a:noFill/>
          </a:ln>
        </p:spPr>
      </p:pic>
      <p:pic>
        <p:nvPicPr>
          <p:cNvPr id="254" name="Google Shape;254;p26"/>
          <p:cNvPicPr preferRelativeResize="0"/>
          <p:nvPr/>
        </p:nvPicPr>
        <p:blipFill>
          <a:blip r:embed="rId8">
            <a:alphaModFix/>
          </a:blip>
          <a:stretch>
            <a:fillRect/>
          </a:stretch>
        </p:blipFill>
        <p:spPr>
          <a:xfrm>
            <a:off x="4050250" y="3360575"/>
            <a:ext cx="6348424" cy="811500"/>
          </a:xfrm>
          <a:prstGeom prst="rect">
            <a:avLst/>
          </a:prstGeom>
          <a:noFill/>
          <a:ln>
            <a:noFill/>
          </a:ln>
        </p:spPr>
      </p:pic>
      <p:cxnSp>
        <p:nvCxnSpPr>
          <p:cNvPr id="255" name="Google Shape;255;p26"/>
          <p:cNvCxnSpPr>
            <a:endCxn id="254" idx="1"/>
          </p:cNvCxnSpPr>
          <p:nvPr/>
        </p:nvCxnSpPr>
        <p:spPr>
          <a:xfrm>
            <a:off x="3596350" y="3755825"/>
            <a:ext cx="453900" cy="105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26"/>
          <p:cNvCxnSpPr/>
          <p:nvPr/>
        </p:nvCxnSpPr>
        <p:spPr>
          <a:xfrm>
            <a:off x="3269433" y="3051507"/>
            <a:ext cx="2464200" cy="4572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6"/>
          <p:cNvCxnSpPr>
            <a:stCxn id="251" idx="3"/>
          </p:cNvCxnSpPr>
          <p:nvPr/>
        </p:nvCxnSpPr>
        <p:spPr>
          <a:xfrm>
            <a:off x="3184586" y="2368073"/>
            <a:ext cx="3545700" cy="1172700"/>
          </a:xfrm>
          <a:prstGeom prst="straightConnector1">
            <a:avLst/>
          </a:prstGeom>
          <a:noFill/>
          <a:ln cap="flat" cmpd="sng" w="9525">
            <a:solidFill>
              <a:schemeClr val="dk2"/>
            </a:solidFill>
            <a:prstDash val="solid"/>
            <a:round/>
            <a:headEnd len="med" w="med" type="none"/>
            <a:tailEnd len="med" w="med" type="triangle"/>
          </a:ln>
        </p:spPr>
      </p:cxnSp>
      <p:pic>
        <p:nvPicPr>
          <p:cNvPr id="258" name="Google Shape;258;p26"/>
          <p:cNvPicPr preferRelativeResize="0"/>
          <p:nvPr/>
        </p:nvPicPr>
        <p:blipFill>
          <a:blip r:embed="rId9">
            <a:alphaModFix/>
          </a:blip>
          <a:stretch>
            <a:fillRect/>
          </a:stretch>
        </p:blipFill>
        <p:spPr>
          <a:xfrm>
            <a:off x="1563900" y="4476175"/>
            <a:ext cx="7912351" cy="457200"/>
          </a:xfrm>
          <a:prstGeom prst="rect">
            <a:avLst/>
          </a:prstGeom>
          <a:noFill/>
          <a:ln>
            <a:noFill/>
          </a:ln>
        </p:spPr>
      </p:pic>
      <p:sp>
        <p:nvSpPr>
          <p:cNvPr id="259" name="Google Shape;259;p26"/>
          <p:cNvSpPr txBox="1"/>
          <p:nvPr/>
        </p:nvSpPr>
        <p:spPr>
          <a:xfrm>
            <a:off x="1100475" y="4122775"/>
            <a:ext cx="5274600" cy="2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Lets</a:t>
            </a:r>
            <a:endParaRPr/>
          </a:p>
        </p:txBody>
      </p:sp>
      <p:sp>
        <p:nvSpPr>
          <p:cNvPr id="260" name="Google Shape;260;p26"/>
          <p:cNvSpPr/>
          <p:nvPr/>
        </p:nvSpPr>
        <p:spPr>
          <a:xfrm>
            <a:off x="2336500" y="4409850"/>
            <a:ext cx="2065500" cy="811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Google Shape;261;p26"/>
          <p:cNvSpPr/>
          <p:nvPr/>
        </p:nvSpPr>
        <p:spPr>
          <a:xfrm>
            <a:off x="5016775" y="4409850"/>
            <a:ext cx="4425000" cy="811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2" name="Google Shape;262;p26"/>
          <p:cNvCxnSpPr/>
          <p:nvPr/>
        </p:nvCxnSpPr>
        <p:spPr>
          <a:xfrm>
            <a:off x="4409975" y="5223275"/>
            <a:ext cx="1132200" cy="438600"/>
          </a:xfrm>
          <a:prstGeom prst="straightConnector1">
            <a:avLst/>
          </a:prstGeom>
          <a:noFill/>
          <a:ln cap="flat" cmpd="sng" w="19050">
            <a:solidFill>
              <a:schemeClr val="accent2"/>
            </a:solidFill>
            <a:prstDash val="solid"/>
            <a:round/>
            <a:headEnd len="med" w="med" type="none"/>
            <a:tailEnd len="med" w="med" type="triangle"/>
          </a:ln>
        </p:spPr>
      </p:cxnSp>
      <p:cxnSp>
        <p:nvCxnSpPr>
          <p:cNvPr id="263" name="Google Shape;263;p26"/>
          <p:cNvCxnSpPr>
            <a:stCxn id="261" idx="2"/>
          </p:cNvCxnSpPr>
          <p:nvPr/>
        </p:nvCxnSpPr>
        <p:spPr>
          <a:xfrm flipH="1">
            <a:off x="6841975" y="5221350"/>
            <a:ext cx="387300" cy="384600"/>
          </a:xfrm>
          <a:prstGeom prst="straightConnector1">
            <a:avLst/>
          </a:prstGeom>
          <a:noFill/>
          <a:ln cap="flat" cmpd="sng" w="19050">
            <a:solidFill>
              <a:schemeClr val="accent2"/>
            </a:solidFill>
            <a:prstDash val="solid"/>
            <a:round/>
            <a:headEnd len="med" w="med" type="none"/>
            <a:tailEnd len="med" w="med" type="triangle"/>
          </a:ln>
        </p:spPr>
      </p:cxnSp>
      <p:sp>
        <p:nvSpPr>
          <p:cNvPr id="264" name="Google Shape;264;p26"/>
          <p:cNvSpPr txBox="1"/>
          <p:nvPr/>
        </p:nvSpPr>
        <p:spPr>
          <a:xfrm>
            <a:off x="4362000" y="5996175"/>
            <a:ext cx="4050900" cy="50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The model with multiple layers cannot be better than single layer case!</a:t>
            </a:r>
            <a:endParaRPr sz="1800">
              <a:solidFill>
                <a:schemeClr val="accent1"/>
              </a:solidFill>
            </a:endParaRPr>
          </a:p>
        </p:txBody>
      </p:sp>
      <p:sp>
        <p:nvSpPr>
          <p:cNvPr id="265" name="Google Shape;265;p26"/>
          <p:cNvSpPr txBox="1"/>
          <p:nvPr/>
        </p:nvSpPr>
        <p:spPr>
          <a:xfrm>
            <a:off x="495100" y="1401050"/>
            <a:ext cx="10730700" cy="5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CC0000"/>
                </a:solidFill>
              </a:rPr>
              <a:t>Can we stack multiple </a:t>
            </a:r>
            <a:r>
              <a:rPr b="1" lang="en-US" sz="2400">
                <a:solidFill>
                  <a:srgbClr val="CC0000"/>
                </a:solidFill>
              </a:rPr>
              <a:t>linear classifiers</a:t>
            </a:r>
            <a:r>
              <a:rPr lang="en-US" sz="2400">
                <a:solidFill>
                  <a:srgbClr val="CC0000"/>
                </a:solidFill>
              </a:rPr>
              <a:t> to build something more powerful?</a:t>
            </a:r>
            <a:endParaRPr sz="2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7"/>
          <p:cNvPicPr preferRelativeResize="0"/>
          <p:nvPr/>
        </p:nvPicPr>
        <p:blipFill>
          <a:blip r:embed="rId3">
            <a:alphaModFix/>
          </a:blip>
          <a:stretch>
            <a:fillRect/>
          </a:stretch>
        </p:blipFill>
        <p:spPr>
          <a:xfrm>
            <a:off x="6506025" y="4695250"/>
            <a:ext cx="2560875" cy="1790275"/>
          </a:xfrm>
          <a:prstGeom prst="rect">
            <a:avLst/>
          </a:prstGeom>
          <a:noFill/>
          <a:ln>
            <a:noFill/>
          </a:ln>
        </p:spPr>
      </p:pic>
      <p:sp>
        <p:nvSpPr>
          <p:cNvPr id="271" name="Google Shape;271;p27"/>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The definition of neuron</a:t>
            </a:r>
            <a:endParaRPr sz="2400">
              <a:latin typeface="Times New Roman"/>
              <a:ea typeface="Times New Roman"/>
              <a:cs typeface="Times New Roman"/>
              <a:sym typeface="Times New Roman"/>
            </a:endParaRPr>
          </a:p>
        </p:txBody>
      </p:sp>
      <p:sp>
        <p:nvSpPr>
          <p:cNvPr id="272" name="Google Shape;272;p2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unit</a:t>
            </a:r>
            <a:endParaRPr sz="4050"/>
          </a:p>
        </p:txBody>
      </p:sp>
      <p:pic>
        <p:nvPicPr>
          <p:cNvPr id="273" name="Google Shape;273;p27"/>
          <p:cNvPicPr preferRelativeResize="0"/>
          <p:nvPr/>
        </p:nvPicPr>
        <p:blipFill>
          <a:blip r:embed="rId4">
            <a:alphaModFix/>
          </a:blip>
          <a:stretch>
            <a:fillRect/>
          </a:stretch>
        </p:blipFill>
        <p:spPr>
          <a:xfrm>
            <a:off x="4541050" y="1875875"/>
            <a:ext cx="2109050" cy="352625"/>
          </a:xfrm>
          <a:prstGeom prst="rect">
            <a:avLst/>
          </a:prstGeom>
          <a:noFill/>
          <a:ln>
            <a:noFill/>
          </a:ln>
        </p:spPr>
      </p:pic>
      <p:sp>
        <p:nvSpPr>
          <p:cNvPr id="274" name="Google Shape;274;p27"/>
          <p:cNvSpPr txBox="1"/>
          <p:nvPr/>
        </p:nvSpPr>
        <p:spPr>
          <a:xfrm>
            <a:off x="2906250" y="1315775"/>
            <a:ext cx="6379500" cy="35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To obtain neuron (fully connected layer) we replace</a:t>
            </a:r>
            <a:endParaRPr sz="1800"/>
          </a:p>
        </p:txBody>
      </p:sp>
      <p:sp>
        <p:nvSpPr>
          <p:cNvPr id="275" name="Google Shape;275;p27"/>
          <p:cNvSpPr txBox="1"/>
          <p:nvPr/>
        </p:nvSpPr>
        <p:spPr>
          <a:xfrm>
            <a:off x="2974475" y="2306375"/>
            <a:ext cx="5242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with</a:t>
            </a:r>
            <a:endParaRPr sz="1800"/>
          </a:p>
        </p:txBody>
      </p:sp>
      <p:pic>
        <p:nvPicPr>
          <p:cNvPr id="276" name="Google Shape;276;p27"/>
          <p:cNvPicPr preferRelativeResize="0"/>
          <p:nvPr/>
        </p:nvPicPr>
        <p:blipFill>
          <a:blip r:embed="rId5">
            <a:alphaModFix/>
          </a:blip>
          <a:stretch>
            <a:fillRect/>
          </a:stretch>
        </p:blipFill>
        <p:spPr>
          <a:xfrm>
            <a:off x="4251250" y="2736750"/>
            <a:ext cx="2859776" cy="561600"/>
          </a:xfrm>
          <a:prstGeom prst="rect">
            <a:avLst/>
          </a:prstGeom>
          <a:noFill/>
          <a:ln>
            <a:noFill/>
          </a:ln>
        </p:spPr>
      </p:pic>
      <p:sp>
        <p:nvSpPr>
          <p:cNvPr id="277" name="Google Shape;277;p27"/>
          <p:cNvSpPr txBox="1"/>
          <p:nvPr/>
        </p:nvSpPr>
        <p:spPr>
          <a:xfrm>
            <a:off x="3564575" y="3338400"/>
            <a:ext cx="47766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where </a:t>
            </a:r>
            <a:r>
              <a:rPr b="1" lang="en-US" sz="1800">
                <a:solidFill>
                  <a:schemeClr val="accent2"/>
                </a:solidFill>
              </a:rPr>
              <a:t>f(...)</a:t>
            </a:r>
            <a:r>
              <a:rPr lang="en-US" sz="1800">
                <a:solidFill>
                  <a:schemeClr val="accent2"/>
                </a:solidFill>
              </a:rPr>
              <a:t> is so-called activation function</a:t>
            </a:r>
            <a:endParaRPr sz="1800">
              <a:solidFill>
                <a:schemeClr val="accent2"/>
              </a:solidFill>
            </a:endParaRPr>
          </a:p>
        </p:txBody>
      </p:sp>
      <p:sp>
        <p:nvSpPr>
          <p:cNvPr id="278" name="Google Shape;278;p27"/>
          <p:cNvSpPr txBox="1"/>
          <p:nvPr/>
        </p:nvSpPr>
        <p:spPr>
          <a:xfrm>
            <a:off x="292625" y="3940050"/>
            <a:ext cx="8136300" cy="40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f is a non linear function hence we cannot factorize multiple layers as before  </a:t>
            </a:r>
            <a:endParaRPr sz="1800"/>
          </a:p>
        </p:txBody>
      </p:sp>
      <p:pic>
        <p:nvPicPr>
          <p:cNvPr id="279" name="Google Shape;279;p27"/>
          <p:cNvPicPr preferRelativeResize="0"/>
          <p:nvPr/>
        </p:nvPicPr>
        <p:blipFill>
          <a:blip r:embed="rId6">
            <a:alphaModFix/>
          </a:blip>
          <a:stretch>
            <a:fillRect/>
          </a:stretch>
        </p:blipFill>
        <p:spPr>
          <a:xfrm>
            <a:off x="832325" y="5034388"/>
            <a:ext cx="1828800" cy="677333"/>
          </a:xfrm>
          <a:prstGeom prst="rect">
            <a:avLst/>
          </a:prstGeom>
          <a:noFill/>
          <a:ln>
            <a:noFill/>
          </a:ln>
        </p:spPr>
      </p:pic>
      <p:sp>
        <p:nvSpPr>
          <p:cNvPr id="280" name="Google Shape;280;p27"/>
          <p:cNvSpPr txBox="1"/>
          <p:nvPr/>
        </p:nvSpPr>
        <p:spPr>
          <a:xfrm>
            <a:off x="797250" y="4695250"/>
            <a:ext cx="2408400" cy="5616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sigmoid </a:t>
            </a:r>
            <a:endParaRPr sz="1800"/>
          </a:p>
        </p:txBody>
      </p:sp>
      <p:sp>
        <p:nvSpPr>
          <p:cNvPr id="281" name="Google Shape;281;p27"/>
          <p:cNvSpPr txBox="1"/>
          <p:nvPr/>
        </p:nvSpPr>
        <p:spPr>
          <a:xfrm>
            <a:off x="6315175" y="4448850"/>
            <a:ext cx="3963300" cy="4068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ReLU (Rectified Linear Unit )</a:t>
            </a:r>
            <a:endParaRPr sz="1800"/>
          </a:p>
        </p:txBody>
      </p:sp>
      <p:pic>
        <p:nvPicPr>
          <p:cNvPr id="282" name="Google Shape;282;p27"/>
          <p:cNvPicPr preferRelativeResize="0"/>
          <p:nvPr/>
        </p:nvPicPr>
        <p:blipFill>
          <a:blip r:embed="rId7">
            <a:alphaModFix/>
          </a:blip>
          <a:stretch>
            <a:fillRect/>
          </a:stretch>
        </p:blipFill>
        <p:spPr>
          <a:xfrm>
            <a:off x="8268725" y="5905025"/>
            <a:ext cx="2408400" cy="316360"/>
          </a:xfrm>
          <a:prstGeom prst="rect">
            <a:avLst/>
          </a:prstGeom>
          <a:noFill/>
          <a:ln>
            <a:noFill/>
          </a:ln>
        </p:spPr>
      </p:pic>
      <p:sp>
        <p:nvSpPr>
          <p:cNvPr id="283" name="Google Shape;283;p27"/>
          <p:cNvSpPr txBox="1"/>
          <p:nvPr/>
        </p:nvSpPr>
        <p:spPr>
          <a:xfrm>
            <a:off x="292625" y="4329225"/>
            <a:ext cx="3272100" cy="29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2400"/>
              <a:t>Some examples:</a:t>
            </a:r>
            <a:endParaRPr b="1" sz="2400"/>
          </a:p>
        </p:txBody>
      </p:sp>
      <p:pic>
        <p:nvPicPr>
          <p:cNvPr id="284" name="Google Shape;284;p27"/>
          <p:cNvPicPr preferRelativeResize="0"/>
          <p:nvPr/>
        </p:nvPicPr>
        <p:blipFill>
          <a:blip r:embed="rId8">
            <a:alphaModFix/>
          </a:blip>
          <a:stretch>
            <a:fillRect/>
          </a:stretch>
        </p:blipFill>
        <p:spPr>
          <a:xfrm>
            <a:off x="2770675" y="4695252"/>
            <a:ext cx="2859775" cy="18926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8"/>
          <p:cNvSpPr txBox="1"/>
          <p:nvPr>
            <p:ph idx="1" type="body"/>
          </p:nvPr>
        </p:nvSpPr>
        <p:spPr>
          <a:xfrm>
            <a:off x="196275" y="815350"/>
            <a:ext cx="100029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We are going to solve the same problem as before lets add nonlinearity </a:t>
            </a:r>
            <a:endParaRPr sz="2400">
              <a:latin typeface="Times New Roman"/>
              <a:ea typeface="Times New Roman"/>
              <a:cs typeface="Times New Roman"/>
              <a:sym typeface="Times New Roman"/>
            </a:endParaRPr>
          </a:p>
        </p:txBody>
      </p:sp>
      <p:sp>
        <p:nvSpPr>
          <p:cNvPr id="290" name="Google Shape;290;p2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classifier revisited</a:t>
            </a:r>
            <a:endParaRPr sz="4050"/>
          </a:p>
        </p:txBody>
      </p:sp>
      <p:pic>
        <p:nvPicPr>
          <p:cNvPr id="291" name="Google Shape;291;p28"/>
          <p:cNvPicPr preferRelativeResize="0"/>
          <p:nvPr/>
        </p:nvPicPr>
        <p:blipFill>
          <a:blip r:embed="rId3">
            <a:alphaModFix/>
          </a:blip>
          <a:stretch>
            <a:fillRect/>
          </a:stretch>
        </p:blipFill>
        <p:spPr>
          <a:xfrm>
            <a:off x="3693050" y="1381100"/>
            <a:ext cx="2859776" cy="561600"/>
          </a:xfrm>
          <a:prstGeom prst="rect">
            <a:avLst/>
          </a:prstGeom>
          <a:noFill/>
          <a:ln>
            <a:noFill/>
          </a:ln>
        </p:spPr>
      </p:pic>
      <p:sp>
        <p:nvSpPr>
          <p:cNvPr id="292" name="Google Shape;292;p28"/>
          <p:cNvSpPr txBox="1"/>
          <p:nvPr/>
        </p:nvSpPr>
        <p:spPr>
          <a:xfrm>
            <a:off x="292625" y="1942700"/>
            <a:ext cx="11142600" cy="69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The standard approach for last layer in classification problem is a softmax activation function for 10 classes:</a:t>
            </a:r>
            <a:endParaRPr sz="1800"/>
          </a:p>
        </p:txBody>
      </p:sp>
      <p:pic>
        <p:nvPicPr>
          <p:cNvPr id="293" name="Google Shape;293;p28"/>
          <p:cNvPicPr preferRelativeResize="0"/>
          <p:nvPr/>
        </p:nvPicPr>
        <p:blipFill>
          <a:blip r:embed="rId4">
            <a:alphaModFix/>
          </a:blip>
          <a:stretch>
            <a:fillRect/>
          </a:stretch>
        </p:blipFill>
        <p:spPr>
          <a:xfrm>
            <a:off x="3580301" y="4046250"/>
            <a:ext cx="4037650" cy="2030250"/>
          </a:xfrm>
          <a:prstGeom prst="rect">
            <a:avLst/>
          </a:prstGeom>
          <a:noFill/>
          <a:ln>
            <a:noFill/>
          </a:ln>
        </p:spPr>
      </p:pic>
      <p:sp>
        <p:nvSpPr>
          <p:cNvPr id="294" name="Google Shape;294;p28"/>
          <p:cNvSpPr txBox="1"/>
          <p:nvPr/>
        </p:nvSpPr>
        <p:spPr>
          <a:xfrm>
            <a:off x="350900" y="3487325"/>
            <a:ext cx="8684100" cy="81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Then the standard approach i to use cross-entropy loss function:</a:t>
            </a:r>
            <a:endParaRPr sz="1800"/>
          </a:p>
        </p:txBody>
      </p:sp>
      <p:pic>
        <p:nvPicPr>
          <p:cNvPr id="295" name="Google Shape;295;p28"/>
          <p:cNvPicPr preferRelativeResize="0"/>
          <p:nvPr/>
        </p:nvPicPr>
        <p:blipFill>
          <a:blip r:embed="rId5">
            <a:alphaModFix/>
          </a:blip>
          <a:stretch>
            <a:fillRect/>
          </a:stretch>
        </p:blipFill>
        <p:spPr>
          <a:xfrm>
            <a:off x="3844100" y="2353250"/>
            <a:ext cx="3093650" cy="1134075"/>
          </a:xfrm>
          <a:prstGeom prst="rect">
            <a:avLst/>
          </a:prstGeom>
          <a:noFill/>
          <a:ln>
            <a:noFill/>
          </a:ln>
        </p:spPr>
      </p:pic>
      <p:pic>
        <p:nvPicPr>
          <p:cNvPr id="296" name="Google Shape;296;p28"/>
          <p:cNvPicPr preferRelativeResize="0"/>
          <p:nvPr/>
        </p:nvPicPr>
        <p:blipFill>
          <a:blip r:embed="rId6">
            <a:alphaModFix/>
          </a:blip>
          <a:stretch>
            <a:fillRect/>
          </a:stretch>
        </p:blipFill>
        <p:spPr>
          <a:xfrm>
            <a:off x="7100300" y="3406550"/>
            <a:ext cx="2859775" cy="567292"/>
          </a:xfrm>
          <a:prstGeom prst="rect">
            <a:avLst/>
          </a:prstGeom>
          <a:noFill/>
          <a:ln>
            <a:noFill/>
          </a:ln>
        </p:spPr>
      </p:pic>
      <p:sp>
        <p:nvSpPr>
          <p:cNvPr id="297" name="Google Shape;297;p28"/>
          <p:cNvSpPr txBox="1"/>
          <p:nvPr/>
        </p:nvSpPr>
        <p:spPr>
          <a:xfrm>
            <a:off x="6180163" y="645210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a:t>source: Stanford CS231 course</a:t>
            </a:r>
            <a:endParaRPr i="1"/>
          </a:p>
        </p:txBody>
      </p:sp>
      <p:pic>
        <p:nvPicPr>
          <p:cNvPr id="298" name="Google Shape;298;p28"/>
          <p:cNvPicPr preferRelativeResize="0"/>
          <p:nvPr/>
        </p:nvPicPr>
        <p:blipFill>
          <a:blip r:embed="rId7">
            <a:alphaModFix/>
          </a:blip>
          <a:stretch>
            <a:fillRect/>
          </a:stretch>
        </p:blipFill>
        <p:spPr>
          <a:xfrm>
            <a:off x="3724951" y="6076500"/>
            <a:ext cx="447675" cy="476250"/>
          </a:xfrm>
          <a:prstGeom prst="rect">
            <a:avLst/>
          </a:prstGeom>
          <a:noFill/>
          <a:ln>
            <a:noFill/>
          </a:ln>
        </p:spPr>
      </p:pic>
      <p:sp>
        <p:nvSpPr>
          <p:cNvPr id="299" name="Google Shape;299;p28"/>
          <p:cNvSpPr txBox="1"/>
          <p:nvPr/>
        </p:nvSpPr>
        <p:spPr>
          <a:xfrm>
            <a:off x="5402250" y="6100800"/>
            <a:ext cx="969300" cy="32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softmax</a:t>
            </a:r>
            <a:endParaRPr b="1"/>
          </a:p>
        </p:txBody>
      </p:sp>
      <p:cxnSp>
        <p:nvCxnSpPr>
          <p:cNvPr id="300" name="Google Shape;300;p28"/>
          <p:cNvCxnSpPr/>
          <p:nvPr/>
        </p:nvCxnSpPr>
        <p:spPr>
          <a:xfrm>
            <a:off x="2663450" y="5773475"/>
            <a:ext cx="853200" cy="8100"/>
          </a:xfrm>
          <a:prstGeom prst="straightConnector1">
            <a:avLst/>
          </a:prstGeom>
          <a:noFill/>
          <a:ln cap="flat" cmpd="sng" w="19050">
            <a:solidFill>
              <a:schemeClr val="accent1"/>
            </a:solidFill>
            <a:prstDash val="solid"/>
            <a:round/>
            <a:headEnd len="med" w="med" type="none"/>
            <a:tailEnd len="med" w="med" type="triangle"/>
          </a:ln>
        </p:spPr>
      </p:cxnSp>
      <p:sp>
        <p:nvSpPr>
          <p:cNvPr id="301" name="Google Shape;301;p28"/>
          <p:cNvSpPr txBox="1"/>
          <p:nvPr/>
        </p:nvSpPr>
        <p:spPr>
          <a:xfrm>
            <a:off x="891050" y="5080300"/>
            <a:ext cx="1989000" cy="75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correct class for this example (</a:t>
            </a:r>
            <a:r>
              <a:rPr b="1" i="1" lang="en-US" sz="1800">
                <a:solidFill>
                  <a:schemeClr val="accent1"/>
                </a:solidFill>
              </a:rPr>
              <a:t>l</a:t>
            </a:r>
            <a:r>
              <a:rPr b="1" baseline="-25000" i="1" lang="en-US" sz="1800">
                <a:solidFill>
                  <a:schemeClr val="accent1"/>
                </a:solidFill>
              </a:rPr>
              <a:t>i</a:t>
            </a:r>
            <a:r>
              <a:rPr lang="en-US" sz="1800">
                <a:solidFill>
                  <a:schemeClr val="accent1"/>
                </a:solidFill>
              </a:rPr>
              <a:t>)</a:t>
            </a:r>
            <a:endParaRPr sz="1800">
              <a:solidFill>
                <a:schemeClr val="accent1"/>
              </a:solidFill>
            </a:endParaRPr>
          </a:p>
        </p:txBody>
      </p:sp>
      <p:pic>
        <p:nvPicPr>
          <p:cNvPr id="302" name="Google Shape;302;p28"/>
          <p:cNvPicPr preferRelativeResize="0"/>
          <p:nvPr/>
        </p:nvPicPr>
        <p:blipFill>
          <a:blip r:embed="rId8">
            <a:alphaModFix/>
          </a:blip>
          <a:stretch>
            <a:fillRect/>
          </a:stretch>
        </p:blipFill>
        <p:spPr>
          <a:xfrm>
            <a:off x="7617950" y="4901190"/>
            <a:ext cx="3643361" cy="623575"/>
          </a:xfrm>
          <a:prstGeom prst="rect">
            <a:avLst/>
          </a:prstGeom>
          <a:noFill/>
          <a:ln>
            <a:noFill/>
          </a:ln>
        </p:spPr>
      </p:pic>
      <p:sp>
        <p:nvSpPr>
          <p:cNvPr id="303" name="Google Shape;303;p28"/>
          <p:cNvSpPr/>
          <p:nvPr/>
        </p:nvSpPr>
        <p:spPr>
          <a:xfrm>
            <a:off x="6889950" y="4800600"/>
            <a:ext cx="853200" cy="799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4" name="Google Shape;304;p28"/>
          <p:cNvCxnSpPr/>
          <p:nvPr/>
        </p:nvCxnSpPr>
        <p:spPr>
          <a:xfrm flipH="1" rot="10800000">
            <a:off x="6818125" y="5263250"/>
            <a:ext cx="813300" cy="486300"/>
          </a:xfrm>
          <a:prstGeom prst="straightConnector1">
            <a:avLst/>
          </a:prstGeom>
          <a:noFill/>
          <a:ln cap="flat" cmpd="sng" w="28575">
            <a:solidFill>
              <a:schemeClr val="accent2"/>
            </a:solidFill>
            <a:prstDash val="solid"/>
            <a:round/>
            <a:headEnd len="med" w="med" type="none"/>
            <a:tailEnd len="med" w="med" type="triangle"/>
          </a:ln>
        </p:spPr>
      </p:cxnSp>
      <p:sp>
        <p:nvSpPr>
          <p:cNvPr id="305" name="Google Shape;305;p28"/>
          <p:cNvSpPr txBox="1"/>
          <p:nvPr/>
        </p:nvSpPr>
        <p:spPr>
          <a:xfrm>
            <a:off x="7505875" y="2441375"/>
            <a:ext cx="3990000" cy="57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chemeClr val="accent2"/>
                </a:solidFill>
              </a:rPr>
              <a:t>Note:</a:t>
            </a:r>
            <a:r>
              <a:rPr lang="en-US" sz="1800">
                <a:solidFill>
                  <a:schemeClr val="accent2"/>
                </a:solidFill>
              </a:rPr>
              <a:t> I</a:t>
            </a:r>
            <a:r>
              <a:rPr lang="en-US" sz="1800">
                <a:solidFill>
                  <a:schemeClr val="accent2"/>
                </a:solidFill>
              </a:rPr>
              <a:t>n keras softmax activation returns vector of probabilities</a:t>
            </a:r>
            <a:endParaRPr sz="1800">
              <a:solidFill>
                <a:schemeClr val="accent2"/>
              </a:solidFill>
            </a:endParaRPr>
          </a:p>
        </p:txBody>
      </p:sp>
      <p:sp>
        <p:nvSpPr>
          <p:cNvPr id="306" name="Google Shape;306;p28"/>
          <p:cNvSpPr/>
          <p:nvPr/>
        </p:nvSpPr>
        <p:spPr>
          <a:xfrm>
            <a:off x="4394050" y="4278875"/>
            <a:ext cx="2543700" cy="22002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7" name="Google Shape;307;p28"/>
          <p:cNvPicPr preferRelativeResize="0"/>
          <p:nvPr/>
        </p:nvPicPr>
        <p:blipFill>
          <a:blip r:embed="rId9">
            <a:alphaModFix/>
          </a:blip>
          <a:stretch>
            <a:fillRect/>
          </a:stretch>
        </p:blipFill>
        <p:spPr>
          <a:xfrm>
            <a:off x="3740752" y="2582025"/>
            <a:ext cx="375979" cy="62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idx="1" type="body"/>
          </p:nvPr>
        </p:nvSpPr>
        <p:spPr>
          <a:xfrm>
            <a:off x="196275" y="815350"/>
            <a:ext cx="10002900" cy="8115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Times New Roman"/>
                <a:ea typeface="Times New Roman"/>
                <a:cs typeface="Times New Roman"/>
                <a:sym typeface="Times New Roman"/>
              </a:rPr>
              <a:t>Examples in Keras: </a:t>
            </a:r>
            <a:endParaRPr b="0"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Char char="●"/>
            </a:pPr>
            <a:r>
              <a:rPr b="0" lang="en-US" sz="2400">
                <a:latin typeface="Times New Roman"/>
                <a:ea typeface="Times New Roman"/>
                <a:cs typeface="Times New Roman"/>
                <a:sym typeface="Times New Roman"/>
              </a:rPr>
              <a:t>single layer with softmax: 0.9 accuracy!</a:t>
            </a:r>
            <a:endParaRPr b="0" sz="2400">
              <a:latin typeface="Times New Roman"/>
              <a:ea typeface="Times New Roman"/>
              <a:cs typeface="Times New Roman"/>
              <a:sym typeface="Times New Roman"/>
            </a:endParaRPr>
          </a:p>
          <a:p>
            <a:pPr indent="-381000" lvl="0" marL="457200" rtl="0" algn="just">
              <a:spcBef>
                <a:spcPts val="0"/>
              </a:spcBef>
              <a:spcAft>
                <a:spcPts val="0"/>
              </a:spcAft>
              <a:buSzPts val="2400"/>
              <a:buFont typeface="Times New Roman"/>
              <a:buChar char="●"/>
            </a:pPr>
            <a:r>
              <a:rPr b="0" lang="en-US" sz="2400">
                <a:latin typeface="Times New Roman"/>
                <a:ea typeface="Times New Roman"/>
                <a:cs typeface="Times New Roman"/>
                <a:sym typeface="Times New Roman"/>
              </a:rPr>
              <a:t>double layer with softmax</a:t>
            </a:r>
            <a:endParaRPr b="0" sz="2400">
              <a:latin typeface="Times New Roman"/>
              <a:ea typeface="Times New Roman"/>
              <a:cs typeface="Times New Roman"/>
              <a:sym typeface="Times New Roman"/>
            </a:endParaRPr>
          </a:p>
        </p:txBody>
      </p:sp>
      <p:sp>
        <p:nvSpPr>
          <p:cNvPr id="313" name="Google Shape;313;p2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simple Neuron classifier revisited</a:t>
            </a:r>
            <a:endParaRPr sz="4050"/>
          </a:p>
        </p:txBody>
      </p:sp>
      <p:sp>
        <p:nvSpPr>
          <p:cNvPr id="314" name="Google Shape;314;p29"/>
          <p:cNvSpPr txBox="1"/>
          <p:nvPr/>
        </p:nvSpPr>
        <p:spPr>
          <a:xfrm>
            <a:off x="7632238" y="972950"/>
            <a:ext cx="749700" cy="36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ReLU</a:t>
            </a:r>
            <a:endParaRPr b="1"/>
          </a:p>
        </p:txBody>
      </p:sp>
      <p:pic>
        <p:nvPicPr>
          <p:cNvPr id="315" name="Google Shape;315;p29"/>
          <p:cNvPicPr preferRelativeResize="0"/>
          <p:nvPr/>
        </p:nvPicPr>
        <p:blipFill>
          <a:blip r:embed="rId3">
            <a:alphaModFix/>
          </a:blip>
          <a:stretch>
            <a:fillRect/>
          </a:stretch>
        </p:blipFill>
        <p:spPr>
          <a:xfrm>
            <a:off x="6415850" y="1307950"/>
            <a:ext cx="3105576" cy="2213525"/>
          </a:xfrm>
          <a:prstGeom prst="rect">
            <a:avLst/>
          </a:prstGeom>
          <a:noFill/>
          <a:ln>
            <a:noFill/>
          </a:ln>
        </p:spPr>
      </p:pic>
      <p:sp>
        <p:nvSpPr>
          <p:cNvPr id="316" name="Google Shape;316;p29"/>
          <p:cNvSpPr txBox="1"/>
          <p:nvPr/>
        </p:nvSpPr>
        <p:spPr>
          <a:xfrm>
            <a:off x="8629225" y="1339850"/>
            <a:ext cx="8922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t>Softmax</a:t>
            </a:r>
            <a:endParaRPr b="1"/>
          </a:p>
        </p:txBody>
      </p:sp>
      <p:cxnSp>
        <p:nvCxnSpPr>
          <p:cNvPr id="317" name="Google Shape;317;p29"/>
          <p:cNvCxnSpPr>
            <a:endCxn id="315" idx="1"/>
          </p:cNvCxnSpPr>
          <p:nvPr/>
        </p:nvCxnSpPr>
        <p:spPr>
          <a:xfrm>
            <a:off x="4026950" y="1842013"/>
            <a:ext cx="2388900" cy="572700"/>
          </a:xfrm>
          <a:prstGeom prst="straightConnector1">
            <a:avLst/>
          </a:prstGeom>
          <a:noFill/>
          <a:ln cap="flat" cmpd="sng" w="19050">
            <a:solidFill>
              <a:schemeClr val="dk2"/>
            </a:solidFill>
            <a:prstDash val="solid"/>
            <a:round/>
            <a:headEnd len="med" w="med" type="none"/>
            <a:tailEnd len="med" w="med" type="triangle"/>
          </a:ln>
        </p:spPr>
      </p:cxnSp>
      <p:sp>
        <p:nvSpPr>
          <p:cNvPr id="318" name="Google Shape;318;p29"/>
          <p:cNvSpPr txBox="1"/>
          <p:nvPr/>
        </p:nvSpPr>
        <p:spPr>
          <a:xfrm>
            <a:off x="1251975" y="3180900"/>
            <a:ext cx="4593300" cy="49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with double layer NN we get 0.98 accuracy!</a:t>
            </a:r>
            <a:endParaRPr sz="1800">
              <a:solidFill>
                <a:schemeClr val="accent2"/>
              </a:solidFill>
            </a:endParaRPr>
          </a:p>
        </p:txBody>
      </p:sp>
      <p:sp>
        <p:nvSpPr>
          <p:cNvPr id="319" name="Google Shape;319;p29"/>
          <p:cNvSpPr txBox="1"/>
          <p:nvPr/>
        </p:nvSpPr>
        <p:spPr>
          <a:xfrm>
            <a:off x="7707213" y="3433750"/>
            <a:ext cx="3071100" cy="40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sz="1000"/>
              <a:t>source: Stanford CS231 course</a:t>
            </a:r>
            <a:endParaRPr i="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t/>
            </a:r>
            <a:endParaRPr sz="4050"/>
          </a:p>
        </p:txBody>
      </p:sp>
      <p:sp>
        <p:nvSpPr>
          <p:cNvPr id="325" name="Google Shape;325;p30"/>
          <p:cNvSpPr txBox="1"/>
          <p:nvPr/>
        </p:nvSpPr>
        <p:spPr>
          <a:xfrm>
            <a:off x="3216000" y="2725100"/>
            <a:ext cx="5760000" cy="104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600"/>
              <a:t>NN extreme crash course</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331" name="Google Shape;331;p31"/>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332" name="Google Shape;332;p31"/>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Google Shape;333;p31"/>
          <p:cNvSpPr/>
          <p:nvPr/>
        </p:nvSpPr>
        <p:spPr>
          <a:xfrm>
            <a:off x="917075" y="1331725"/>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US" sz="1800"/>
              <a:t>Activation function</a:t>
            </a:r>
            <a:endParaRPr b="1" sz="1800"/>
          </a:p>
        </p:txBody>
      </p:sp>
      <p:cxnSp>
        <p:nvCxnSpPr>
          <p:cNvPr id="334" name="Google Shape;334;p31"/>
          <p:cNvCxnSpPr>
            <a:stCxn id="332" idx="1"/>
            <a:endCxn id="333"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335" name="Google Shape;335;p31"/>
          <p:cNvSpPr/>
          <p:nvPr/>
        </p:nvSpPr>
        <p:spPr>
          <a:xfrm>
            <a:off x="5792788" y="9604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336" name="Google Shape;336;p31"/>
          <p:cNvSpPr/>
          <p:nvPr/>
        </p:nvSpPr>
        <p:spPr>
          <a:xfrm>
            <a:off x="8928613" y="26123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337" name="Google Shape;337;p31"/>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338" name="Google Shape;338;p31"/>
          <p:cNvSpPr/>
          <p:nvPr/>
        </p:nvSpPr>
        <p:spPr>
          <a:xfrm>
            <a:off x="7132452" y="5174875"/>
            <a:ext cx="23463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339" name="Google Shape;339;p31"/>
          <p:cNvSpPr/>
          <p:nvPr/>
        </p:nvSpPr>
        <p:spPr>
          <a:xfrm>
            <a:off x="676788" y="33291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340" name="Google Shape;340;p31"/>
          <p:cNvCxnSpPr>
            <a:stCxn id="339" idx="3"/>
            <a:endCxn id="332"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341" name="Google Shape;341;p31"/>
          <p:cNvCxnSpPr>
            <a:stCxn id="337" idx="0"/>
            <a:endCxn id="332"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342" name="Google Shape;342;p31"/>
          <p:cNvCxnSpPr>
            <a:stCxn id="338" idx="0"/>
            <a:endCxn id="332"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343" name="Google Shape;343;p31"/>
          <p:cNvCxnSpPr>
            <a:stCxn id="336" idx="1"/>
            <a:endCxn id="332"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344" name="Google Shape;344;p31"/>
          <p:cNvCxnSpPr>
            <a:stCxn id="335" idx="2"/>
            <a:endCxn id="332"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350" name="Google Shape;350;p32"/>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351" name="Google Shape;351;p32"/>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Google Shape;352;p32"/>
          <p:cNvSpPr/>
          <p:nvPr/>
        </p:nvSpPr>
        <p:spPr>
          <a:xfrm>
            <a:off x="917075" y="1331725"/>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353" name="Google Shape;353;p32"/>
          <p:cNvCxnSpPr>
            <a:stCxn id="351" idx="1"/>
            <a:endCxn id="352"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354" name="Google Shape;354;p32"/>
          <p:cNvSpPr/>
          <p:nvPr/>
        </p:nvSpPr>
        <p:spPr>
          <a:xfrm>
            <a:off x="5792788" y="9604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355" name="Google Shape;355;p32"/>
          <p:cNvSpPr/>
          <p:nvPr/>
        </p:nvSpPr>
        <p:spPr>
          <a:xfrm>
            <a:off x="8928613" y="26123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356" name="Google Shape;356;p32"/>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357" name="Google Shape;357;p32"/>
          <p:cNvSpPr/>
          <p:nvPr/>
        </p:nvSpPr>
        <p:spPr>
          <a:xfrm>
            <a:off x="7132452" y="5174875"/>
            <a:ext cx="23463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358" name="Google Shape;358;p32"/>
          <p:cNvSpPr/>
          <p:nvPr/>
        </p:nvSpPr>
        <p:spPr>
          <a:xfrm>
            <a:off x="676788" y="33291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359" name="Google Shape;359;p32"/>
          <p:cNvCxnSpPr>
            <a:stCxn id="358" idx="3"/>
            <a:endCxn id="351"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360" name="Google Shape;360;p32"/>
          <p:cNvCxnSpPr>
            <a:stCxn id="356" idx="0"/>
            <a:endCxn id="351"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361" name="Google Shape;361;p32"/>
          <p:cNvCxnSpPr>
            <a:stCxn id="357" idx="0"/>
            <a:endCxn id="351"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362" name="Google Shape;362;p32"/>
          <p:cNvCxnSpPr>
            <a:stCxn id="355" idx="1"/>
            <a:endCxn id="351"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363" name="Google Shape;363;p32"/>
          <p:cNvCxnSpPr>
            <a:stCxn id="354" idx="2"/>
            <a:endCxn id="351"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3"/>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Backpropagation is a pillar of deep learning</a:t>
            </a:r>
            <a:endParaRPr sz="2400">
              <a:latin typeface="Times New Roman"/>
              <a:ea typeface="Times New Roman"/>
              <a:cs typeface="Times New Roman"/>
              <a:sym typeface="Times New Roman"/>
            </a:endParaRPr>
          </a:p>
        </p:txBody>
      </p:sp>
      <p:sp>
        <p:nvSpPr>
          <p:cNvPr id="369" name="Google Shape;369;p3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a:t>
            </a:r>
            <a:r>
              <a:rPr lang="en-US" sz="4050"/>
              <a:t> </a:t>
            </a:r>
            <a:endParaRPr sz="4050"/>
          </a:p>
        </p:txBody>
      </p:sp>
      <p:pic>
        <p:nvPicPr>
          <p:cNvPr id="370" name="Google Shape;370;p33"/>
          <p:cNvPicPr preferRelativeResize="0"/>
          <p:nvPr/>
        </p:nvPicPr>
        <p:blipFill>
          <a:blip r:embed="rId3">
            <a:alphaModFix/>
          </a:blip>
          <a:stretch>
            <a:fillRect/>
          </a:stretch>
        </p:blipFill>
        <p:spPr>
          <a:xfrm>
            <a:off x="507700" y="1477250"/>
            <a:ext cx="3033073" cy="771600"/>
          </a:xfrm>
          <a:prstGeom prst="rect">
            <a:avLst/>
          </a:prstGeom>
          <a:noFill/>
          <a:ln>
            <a:noFill/>
          </a:ln>
        </p:spPr>
      </p:pic>
      <p:pic>
        <p:nvPicPr>
          <p:cNvPr id="371" name="Google Shape;371;p33"/>
          <p:cNvPicPr preferRelativeResize="0"/>
          <p:nvPr/>
        </p:nvPicPr>
        <p:blipFill>
          <a:blip r:embed="rId4">
            <a:alphaModFix/>
          </a:blip>
          <a:stretch>
            <a:fillRect/>
          </a:stretch>
        </p:blipFill>
        <p:spPr>
          <a:xfrm>
            <a:off x="414550" y="2248851"/>
            <a:ext cx="3812178" cy="811500"/>
          </a:xfrm>
          <a:prstGeom prst="rect">
            <a:avLst/>
          </a:prstGeom>
          <a:noFill/>
          <a:ln>
            <a:noFill/>
          </a:ln>
        </p:spPr>
      </p:pic>
      <p:sp>
        <p:nvSpPr>
          <p:cNvPr id="372" name="Google Shape;372;p33"/>
          <p:cNvSpPr txBox="1"/>
          <p:nvPr/>
        </p:nvSpPr>
        <p:spPr>
          <a:xfrm>
            <a:off x="307925" y="3357900"/>
            <a:ext cx="10326600" cy="62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Lets come back to our two layer neural network</a:t>
            </a:r>
            <a:endParaRPr sz="1800"/>
          </a:p>
        </p:txBody>
      </p:sp>
      <p:sp>
        <p:nvSpPr>
          <p:cNvPr id="373" name="Google Shape;373;p33"/>
          <p:cNvSpPr txBox="1"/>
          <p:nvPr/>
        </p:nvSpPr>
        <p:spPr>
          <a:xfrm>
            <a:off x="1382575" y="2984325"/>
            <a:ext cx="7363500" cy="31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we need to compute gradient of loss with respect to model parameters</a:t>
            </a:r>
            <a:endParaRPr sz="1800">
              <a:solidFill>
                <a:schemeClr val="accent1"/>
              </a:solidFill>
            </a:endParaRPr>
          </a:p>
        </p:txBody>
      </p:sp>
      <p:pic>
        <p:nvPicPr>
          <p:cNvPr id="374" name="Google Shape;374;p33"/>
          <p:cNvPicPr preferRelativeResize="0"/>
          <p:nvPr/>
        </p:nvPicPr>
        <p:blipFill>
          <a:blip r:embed="rId5">
            <a:alphaModFix/>
          </a:blip>
          <a:stretch>
            <a:fillRect/>
          </a:stretch>
        </p:blipFill>
        <p:spPr>
          <a:xfrm>
            <a:off x="5779950" y="1582575"/>
            <a:ext cx="4705800" cy="1230125"/>
          </a:xfrm>
          <a:prstGeom prst="rect">
            <a:avLst/>
          </a:prstGeom>
          <a:noFill/>
          <a:ln>
            <a:noFill/>
          </a:ln>
        </p:spPr>
      </p:pic>
      <p:pic>
        <p:nvPicPr>
          <p:cNvPr id="375" name="Google Shape;375;p33"/>
          <p:cNvPicPr preferRelativeResize="0"/>
          <p:nvPr/>
        </p:nvPicPr>
        <p:blipFill>
          <a:blip r:embed="rId6">
            <a:alphaModFix/>
          </a:blip>
          <a:stretch>
            <a:fillRect/>
          </a:stretch>
        </p:blipFill>
        <p:spPr>
          <a:xfrm>
            <a:off x="2111825" y="4481725"/>
            <a:ext cx="7242875" cy="1928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4"/>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Backpropagation of mini-batch</a:t>
            </a:r>
            <a:endParaRPr sz="2400">
              <a:latin typeface="Times New Roman"/>
              <a:ea typeface="Times New Roman"/>
              <a:cs typeface="Times New Roman"/>
              <a:sym typeface="Times New Roman"/>
            </a:endParaRPr>
          </a:p>
        </p:txBody>
      </p:sp>
      <p:sp>
        <p:nvSpPr>
          <p:cNvPr id="381" name="Google Shape;381;p3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382" name="Google Shape;382;p34"/>
          <p:cNvPicPr preferRelativeResize="0"/>
          <p:nvPr/>
        </p:nvPicPr>
        <p:blipFill>
          <a:blip r:embed="rId3">
            <a:alphaModFix/>
          </a:blip>
          <a:stretch>
            <a:fillRect/>
          </a:stretch>
        </p:blipFill>
        <p:spPr>
          <a:xfrm>
            <a:off x="4758400" y="860975"/>
            <a:ext cx="3033073" cy="771600"/>
          </a:xfrm>
          <a:prstGeom prst="rect">
            <a:avLst/>
          </a:prstGeom>
          <a:noFill/>
          <a:ln>
            <a:noFill/>
          </a:ln>
        </p:spPr>
      </p:pic>
      <p:pic>
        <p:nvPicPr>
          <p:cNvPr id="383" name="Google Shape;383;p34"/>
          <p:cNvPicPr preferRelativeResize="0"/>
          <p:nvPr/>
        </p:nvPicPr>
        <p:blipFill>
          <a:blip r:embed="rId4">
            <a:alphaModFix/>
          </a:blip>
          <a:stretch>
            <a:fillRect/>
          </a:stretch>
        </p:blipFill>
        <p:spPr>
          <a:xfrm>
            <a:off x="1233450" y="3099050"/>
            <a:ext cx="4660649" cy="1241175"/>
          </a:xfrm>
          <a:prstGeom prst="rect">
            <a:avLst/>
          </a:prstGeom>
          <a:noFill/>
          <a:ln>
            <a:noFill/>
          </a:ln>
        </p:spPr>
      </p:pic>
      <p:pic>
        <p:nvPicPr>
          <p:cNvPr id="384" name="Google Shape;384;p34"/>
          <p:cNvPicPr preferRelativeResize="0"/>
          <p:nvPr/>
        </p:nvPicPr>
        <p:blipFill>
          <a:blip r:embed="rId5">
            <a:alphaModFix/>
          </a:blip>
          <a:stretch>
            <a:fillRect/>
          </a:stretch>
        </p:blipFill>
        <p:spPr>
          <a:xfrm>
            <a:off x="555375" y="1695800"/>
            <a:ext cx="3782225" cy="1011900"/>
          </a:xfrm>
          <a:prstGeom prst="rect">
            <a:avLst/>
          </a:prstGeom>
          <a:noFill/>
          <a:ln>
            <a:noFill/>
          </a:ln>
        </p:spPr>
      </p:pic>
      <p:pic>
        <p:nvPicPr>
          <p:cNvPr id="385" name="Google Shape;385;p34"/>
          <p:cNvPicPr preferRelativeResize="0"/>
          <p:nvPr/>
        </p:nvPicPr>
        <p:blipFill>
          <a:blip r:embed="rId6">
            <a:alphaModFix/>
          </a:blip>
          <a:stretch>
            <a:fillRect/>
          </a:stretch>
        </p:blipFill>
        <p:spPr>
          <a:xfrm>
            <a:off x="6139975" y="1695800"/>
            <a:ext cx="4408993" cy="1011900"/>
          </a:xfrm>
          <a:prstGeom prst="rect">
            <a:avLst/>
          </a:prstGeom>
          <a:noFill/>
          <a:ln>
            <a:noFill/>
          </a:ln>
        </p:spPr>
      </p:pic>
      <p:sp>
        <p:nvSpPr>
          <p:cNvPr id="386" name="Google Shape;386;p34"/>
          <p:cNvSpPr txBox="1"/>
          <p:nvPr/>
        </p:nvSpPr>
        <p:spPr>
          <a:xfrm>
            <a:off x="4464025" y="1825125"/>
            <a:ext cx="1382700" cy="42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hence the gradient</a:t>
            </a:r>
            <a:endParaRPr sz="1800"/>
          </a:p>
        </p:txBody>
      </p:sp>
      <p:sp>
        <p:nvSpPr>
          <p:cNvPr id="387" name="Google Shape;387;p34"/>
          <p:cNvSpPr/>
          <p:nvPr/>
        </p:nvSpPr>
        <p:spPr>
          <a:xfrm>
            <a:off x="9970975" y="1714500"/>
            <a:ext cx="734700" cy="876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88" name="Google Shape;388;p34"/>
          <p:cNvPicPr preferRelativeResize="0"/>
          <p:nvPr/>
        </p:nvPicPr>
        <p:blipFill>
          <a:blip r:embed="rId4">
            <a:alphaModFix/>
          </a:blip>
          <a:stretch>
            <a:fillRect/>
          </a:stretch>
        </p:blipFill>
        <p:spPr>
          <a:xfrm>
            <a:off x="1233450" y="4428675"/>
            <a:ext cx="4660649" cy="1241175"/>
          </a:xfrm>
          <a:prstGeom prst="rect">
            <a:avLst/>
          </a:prstGeom>
          <a:noFill/>
          <a:ln>
            <a:noFill/>
          </a:ln>
        </p:spPr>
      </p:pic>
      <p:pic>
        <p:nvPicPr>
          <p:cNvPr id="389" name="Google Shape;389;p34"/>
          <p:cNvPicPr preferRelativeResize="0"/>
          <p:nvPr/>
        </p:nvPicPr>
        <p:blipFill>
          <a:blip r:embed="rId4">
            <a:alphaModFix/>
          </a:blip>
          <a:stretch>
            <a:fillRect/>
          </a:stretch>
        </p:blipFill>
        <p:spPr>
          <a:xfrm>
            <a:off x="1233450" y="5758300"/>
            <a:ext cx="4660649" cy="1241175"/>
          </a:xfrm>
          <a:prstGeom prst="rect">
            <a:avLst/>
          </a:prstGeom>
          <a:noFill/>
          <a:ln>
            <a:noFill/>
          </a:ln>
        </p:spPr>
      </p:pic>
      <p:cxnSp>
        <p:nvCxnSpPr>
          <p:cNvPr id="390" name="Google Shape;390;p34"/>
          <p:cNvCxnSpPr/>
          <p:nvPr/>
        </p:nvCxnSpPr>
        <p:spPr>
          <a:xfrm flipH="1" rot="10800000">
            <a:off x="5917800" y="4914275"/>
            <a:ext cx="805800" cy="9561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34"/>
          <p:cNvCxnSpPr/>
          <p:nvPr/>
        </p:nvCxnSpPr>
        <p:spPr>
          <a:xfrm>
            <a:off x="5941500" y="4669450"/>
            <a:ext cx="719100" cy="6330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34"/>
          <p:cNvCxnSpPr/>
          <p:nvPr/>
        </p:nvCxnSpPr>
        <p:spPr>
          <a:xfrm>
            <a:off x="5909900" y="3515900"/>
            <a:ext cx="750600" cy="971700"/>
          </a:xfrm>
          <a:prstGeom prst="straightConnector1">
            <a:avLst/>
          </a:prstGeom>
          <a:noFill/>
          <a:ln cap="flat" cmpd="sng" w="9525">
            <a:solidFill>
              <a:schemeClr val="dk2"/>
            </a:solidFill>
            <a:prstDash val="solid"/>
            <a:round/>
            <a:headEnd len="med" w="med" type="none"/>
            <a:tailEnd len="med" w="med" type="triangle"/>
          </a:ln>
        </p:spPr>
      </p:cxnSp>
      <p:sp>
        <p:nvSpPr>
          <p:cNvPr id="393" name="Google Shape;393;p34"/>
          <p:cNvSpPr/>
          <p:nvPr/>
        </p:nvSpPr>
        <p:spPr>
          <a:xfrm>
            <a:off x="6708000" y="4294300"/>
            <a:ext cx="861000" cy="81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US" sz="1800"/>
              <a:t>Avg</a:t>
            </a:r>
            <a:endParaRPr b="1" sz="1800"/>
          </a:p>
        </p:txBody>
      </p:sp>
      <p:cxnSp>
        <p:nvCxnSpPr>
          <p:cNvPr id="394" name="Google Shape;394;p34"/>
          <p:cNvCxnSpPr/>
          <p:nvPr/>
        </p:nvCxnSpPr>
        <p:spPr>
          <a:xfrm flipH="1" rot="10800000">
            <a:off x="6115325" y="5167200"/>
            <a:ext cx="639900" cy="16197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34"/>
          <p:cNvCxnSpPr/>
          <p:nvPr/>
        </p:nvCxnSpPr>
        <p:spPr>
          <a:xfrm flipH="1" rot="10800000">
            <a:off x="6707875" y="5222400"/>
            <a:ext cx="110700" cy="1706700"/>
          </a:xfrm>
          <a:prstGeom prst="straightConnector1">
            <a:avLst/>
          </a:prstGeom>
          <a:noFill/>
          <a:ln cap="flat" cmpd="sng" w="9525">
            <a:solidFill>
              <a:schemeClr val="dk2"/>
            </a:solidFill>
            <a:prstDash val="solid"/>
            <a:round/>
            <a:headEnd len="med" w="med" type="none"/>
            <a:tailEnd len="med" w="med" type="triangle"/>
          </a:ln>
        </p:spPr>
      </p:cxnSp>
      <p:sp>
        <p:nvSpPr>
          <p:cNvPr id="396" name="Google Shape;396;p34"/>
          <p:cNvSpPr txBox="1"/>
          <p:nvPr/>
        </p:nvSpPr>
        <p:spPr>
          <a:xfrm>
            <a:off x="156050" y="2870275"/>
            <a:ext cx="1210800" cy="42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1st</a:t>
            </a:r>
            <a:r>
              <a:rPr lang="en-US" sz="1800"/>
              <a:t> example in MB</a:t>
            </a:r>
            <a:endParaRPr sz="1800"/>
          </a:p>
        </p:txBody>
      </p:sp>
      <p:sp>
        <p:nvSpPr>
          <p:cNvPr id="397" name="Google Shape;397;p34"/>
          <p:cNvSpPr txBox="1"/>
          <p:nvPr/>
        </p:nvSpPr>
        <p:spPr>
          <a:xfrm>
            <a:off x="116550" y="4242850"/>
            <a:ext cx="12108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2nd</a:t>
            </a:r>
            <a:r>
              <a:rPr lang="en-US" sz="1800"/>
              <a:t> example in MB</a:t>
            </a:r>
            <a:endParaRPr sz="1800"/>
          </a:p>
        </p:txBody>
      </p:sp>
      <p:sp>
        <p:nvSpPr>
          <p:cNvPr id="398" name="Google Shape;398;p34"/>
          <p:cNvSpPr txBox="1"/>
          <p:nvPr/>
        </p:nvSpPr>
        <p:spPr>
          <a:xfrm>
            <a:off x="8035250" y="3806800"/>
            <a:ext cx="3618600" cy="195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chemeClr val="accent1"/>
                </a:solidFill>
              </a:rPr>
              <a:t>Avg </a:t>
            </a:r>
            <a:r>
              <a:rPr lang="en-US" sz="1800">
                <a:solidFill>
                  <a:schemeClr val="accent1"/>
                </a:solidFill>
              </a:rPr>
              <a:t>- is a linear operation hence we can compute gradients for each example in mini-batch separately and then compute mean gradient on mini-batch</a:t>
            </a:r>
            <a:endParaRPr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5"/>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Forward pass</a:t>
            </a:r>
            <a:endParaRPr sz="2400">
              <a:latin typeface="Times New Roman"/>
              <a:ea typeface="Times New Roman"/>
              <a:cs typeface="Times New Roman"/>
              <a:sym typeface="Times New Roman"/>
            </a:endParaRPr>
          </a:p>
        </p:txBody>
      </p:sp>
      <p:sp>
        <p:nvSpPr>
          <p:cNvPr id="404" name="Google Shape;404;p3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405" name="Google Shape;405;p35"/>
          <p:cNvPicPr preferRelativeResize="0"/>
          <p:nvPr/>
        </p:nvPicPr>
        <p:blipFill>
          <a:blip r:embed="rId3">
            <a:alphaModFix/>
          </a:blip>
          <a:stretch>
            <a:fillRect/>
          </a:stretch>
        </p:blipFill>
        <p:spPr>
          <a:xfrm>
            <a:off x="7247150" y="180175"/>
            <a:ext cx="3033073" cy="771600"/>
          </a:xfrm>
          <a:prstGeom prst="rect">
            <a:avLst/>
          </a:prstGeom>
          <a:noFill/>
          <a:ln>
            <a:noFill/>
          </a:ln>
        </p:spPr>
      </p:pic>
      <p:pic>
        <p:nvPicPr>
          <p:cNvPr id="406" name="Google Shape;406;p35"/>
          <p:cNvPicPr preferRelativeResize="0"/>
          <p:nvPr/>
        </p:nvPicPr>
        <p:blipFill>
          <a:blip r:embed="rId4">
            <a:alphaModFix/>
          </a:blip>
          <a:stretch>
            <a:fillRect/>
          </a:stretch>
        </p:blipFill>
        <p:spPr>
          <a:xfrm>
            <a:off x="2182275" y="1693724"/>
            <a:ext cx="6879449" cy="1832025"/>
          </a:xfrm>
          <a:prstGeom prst="rect">
            <a:avLst/>
          </a:prstGeom>
          <a:noFill/>
          <a:ln>
            <a:noFill/>
          </a:ln>
        </p:spPr>
      </p:pic>
      <p:pic>
        <p:nvPicPr>
          <p:cNvPr id="407" name="Google Shape;407;p35"/>
          <p:cNvPicPr preferRelativeResize="0"/>
          <p:nvPr/>
        </p:nvPicPr>
        <p:blipFill>
          <a:blip r:embed="rId5">
            <a:alphaModFix/>
          </a:blip>
          <a:stretch>
            <a:fillRect/>
          </a:stretch>
        </p:blipFill>
        <p:spPr>
          <a:xfrm>
            <a:off x="4000025" y="1392309"/>
            <a:ext cx="454498" cy="515546"/>
          </a:xfrm>
          <a:prstGeom prst="rect">
            <a:avLst/>
          </a:prstGeom>
          <a:noFill/>
          <a:ln>
            <a:noFill/>
          </a:ln>
        </p:spPr>
      </p:pic>
      <p:pic>
        <p:nvPicPr>
          <p:cNvPr id="408" name="Google Shape;408;p35"/>
          <p:cNvPicPr preferRelativeResize="0"/>
          <p:nvPr/>
        </p:nvPicPr>
        <p:blipFill>
          <a:blip r:embed="rId6">
            <a:alphaModFix/>
          </a:blip>
          <a:stretch>
            <a:fillRect/>
          </a:stretch>
        </p:blipFill>
        <p:spPr>
          <a:xfrm>
            <a:off x="5272811" y="1385515"/>
            <a:ext cx="556251" cy="529113"/>
          </a:xfrm>
          <a:prstGeom prst="rect">
            <a:avLst/>
          </a:prstGeom>
          <a:noFill/>
          <a:ln>
            <a:noFill/>
          </a:ln>
        </p:spPr>
      </p:pic>
      <p:pic>
        <p:nvPicPr>
          <p:cNvPr id="409" name="Google Shape;409;p35"/>
          <p:cNvPicPr preferRelativeResize="0"/>
          <p:nvPr/>
        </p:nvPicPr>
        <p:blipFill>
          <a:blip r:embed="rId7">
            <a:alphaModFix/>
          </a:blip>
          <a:stretch>
            <a:fillRect/>
          </a:stretch>
        </p:blipFill>
        <p:spPr>
          <a:xfrm>
            <a:off x="6396514" y="1300725"/>
            <a:ext cx="447714" cy="698700"/>
          </a:xfrm>
          <a:prstGeom prst="rect">
            <a:avLst/>
          </a:prstGeom>
          <a:noFill/>
          <a:ln>
            <a:noFill/>
          </a:ln>
        </p:spPr>
      </p:pic>
      <p:pic>
        <p:nvPicPr>
          <p:cNvPr id="410" name="Google Shape;410;p35"/>
          <p:cNvPicPr preferRelativeResize="0"/>
          <p:nvPr/>
        </p:nvPicPr>
        <p:blipFill>
          <a:blip r:embed="rId8">
            <a:alphaModFix/>
          </a:blip>
          <a:stretch>
            <a:fillRect/>
          </a:stretch>
        </p:blipFill>
        <p:spPr>
          <a:xfrm>
            <a:off x="7625517" y="1477103"/>
            <a:ext cx="651221" cy="590164"/>
          </a:xfrm>
          <a:prstGeom prst="rect">
            <a:avLst/>
          </a:prstGeom>
          <a:noFill/>
          <a:ln>
            <a:noFill/>
          </a:ln>
        </p:spPr>
      </p:pic>
      <p:pic>
        <p:nvPicPr>
          <p:cNvPr id="411" name="Google Shape;411;p35"/>
          <p:cNvPicPr preferRelativeResize="0"/>
          <p:nvPr/>
        </p:nvPicPr>
        <p:blipFill>
          <a:blip r:embed="rId9">
            <a:alphaModFix/>
          </a:blip>
          <a:stretch>
            <a:fillRect/>
          </a:stretch>
        </p:blipFill>
        <p:spPr>
          <a:xfrm>
            <a:off x="460525" y="3772950"/>
            <a:ext cx="2497352" cy="529100"/>
          </a:xfrm>
          <a:prstGeom prst="rect">
            <a:avLst/>
          </a:prstGeom>
          <a:noFill/>
          <a:ln>
            <a:noFill/>
          </a:ln>
        </p:spPr>
      </p:pic>
      <p:pic>
        <p:nvPicPr>
          <p:cNvPr id="412" name="Google Shape;412;p35"/>
          <p:cNvPicPr preferRelativeResize="0"/>
          <p:nvPr/>
        </p:nvPicPr>
        <p:blipFill>
          <a:blip r:embed="rId10">
            <a:alphaModFix/>
          </a:blip>
          <a:stretch>
            <a:fillRect/>
          </a:stretch>
        </p:blipFill>
        <p:spPr>
          <a:xfrm>
            <a:off x="460525" y="4302050"/>
            <a:ext cx="3140242" cy="529100"/>
          </a:xfrm>
          <a:prstGeom prst="rect">
            <a:avLst/>
          </a:prstGeom>
          <a:noFill/>
          <a:ln>
            <a:noFill/>
          </a:ln>
        </p:spPr>
      </p:pic>
      <p:pic>
        <p:nvPicPr>
          <p:cNvPr id="413" name="Google Shape;413;p35"/>
          <p:cNvPicPr preferRelativeResize="0"/>
          <p:nvPr/>
        </p:nvPicPr>
        <p:blipFill>
          <a:blip r:embed="rId11">
            <a:alphaModFix/>
          </a:blip>
          <a:stretch>
            <a:fillRect/>
          </a:stretch>
        </p:blipFill>
        <p:spPr>
          <a:xfrm>
            <a:off x="847649" y="4886450"/>
            <a:ext cx="2840092" cy="561600"/>
          </a:xfrm>
          <a:prstGeom prst="rect">
            <a:avLst/>
          </a:prstGeom>
          <a:noFill/>
          <a:ln>
            <a:noFill/>
          </a:ln>
        </p:spPr>
      </p:pic>
      <p:sp>
        <p:nvSpPr>
          <p:cNvPr id="414" name="Google Shape;414;p35"/>
          <p:cNvSpPr txBox="1"/>
          <p:nvPr/>
        </p:nvSpPr>
        <p:spPr>
          <a:xfrm>
            <a:off x="4685275" y="3969850"/>
            <a:ext cx="5672700" cy="86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In forward pass we have to define output value for each type node for given input vector</a:t>
            </a:r>
            <a:endParaRPr sz="1800">
              <a:solidFill>
                <a:schemeClr val="accent1"/>
              </a:solidFill>
            </a:endParaRPr>
          </a:p>
        </p:txBody>
      </p:sp>
      <p:pic>
        <p:nvPicPr>
          <p:cNvPr id="415" name="Google Shape;415;p35"/>
          <p:cNvPicPr preferRelativeResize="0"/>
          <p:nvPr/>
        </p:nvPicPr>
        <p:blipFill>
          <a:blip r:embed="rId12">
            <a:alphaModFix/>
          </a:blip>
          <a:stretch>
            <a:fillRect/>
          </a:stretch>
        </p:blipFill>
        <p:spPr>
          <a:xfrm>
            <a:off x="991475" y="5503350"/>
            <a:ext cx="2696275" cy="9884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9"/>
          <p:cNvSpPr txBox="1"/>
          <p:nvPr>
            <p:ph idx="1" type="body"/>
          </p:nvPr>
        </p:nvSpPr>
        <p:spPr>
          <a:xfrm>
            <a:off x="3322300" y="2742500"/>
            <a:ext cx="5401800" cy="17073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rgbClr val="595959"/>
              </a:buClr>
              <a:buFont typeface="Arial"/>
              <a:buNone/>
            </a:pPr>
            <a:r>
              <a:rPr lang="en-US" sz="3600">
                <a:latin typeface="Times New Roman"/>
                <a:ea typeface="Times New Roman"/>
                <a:cs typeface="Times New Roman"/>
                <a:sym typeface="Times New Roman"/>
              </a:rPr>
              <a:t>A short motivation</a:t>
            </a:r>
            <a:endParaRPr b="0" sz="3600">
              <a:latin typeface="Times New Roman"/>
              <a:ea typeface="Times New Roman"/>
              <a:cs typeface="Times New Roman"/>
              <a:sym typeface="Times New Roman"/>
            </a:endParaRPr>
          </a:p>
        </p:txBody>
      </p:sp>
      <p:sp>
        <p:nvSpPr>
          <p:cNvPr id="46" name="Google Shape;46;p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6"/>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In backward</a:t>
            </a:r>
            <a:r>
              <a:rPr lang="en-US" sz="2400">
                <a:latin typeface="Times New Roman"/>
                <a:ea typeface="Times New Roman"/>
                <a:cs typeface="Times New Roman"/>
                <a:sym typeface="Times New Roman"/>
              </a:rPr>
              <a:t> pass we use chain rule to find gradients</a:t>
            </a:r>
            <a:endParaRPr sz="2400">
              <a:latin typeface="Times New Roman"/>
              <a:ea typeface="Times New Roman"/>
              <a:cs typeface="Times New Roman"/>
              <a:sym typeface="Times New Roman"/>
            </a:endParaRPr>
          </a:p>
        </p:txBody>
      </p:sp>
      <p:sp>
        <p:nvSpPr>
          <p:cNvPr id="421" name="Google Shape;421;p3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422" name="Google Shape;422;p36"/>
          <p:cNvPicPr preferRelativeResize="0"/>
          <p:nvPr/>
        </p:nvPicPr>
        <p:blipFill>
          <a:blip r:embed="rId3">
            <a:alphaModFix/>
          </a:blip>
          <a:stretch>
            <a:fillRect/>
          </a:stretch>
        </p:blipFill>
        <p:spPr>
          <a:xfrm>
            <a:off x="7247150" y="180175"/>
            <a:ext cx="3033073" cy="771600"/>
          </a:xfrm>
          <a:prstGeom prst="rect">
            <a:avLst/>
          </a:prstGeom>
          <a:noFill/>
          <a:ln>
            <a:noFill/>
          </a:ln>
        </p:spPr>
      </p:pic>
      <p:pic>
        <p:nvPicPr>
          <p:cNvPr id="423" name="Google Shape;423;p36"/>
          <p:cNvPicPr preferRelativeResize="0"/>
          <p:nvPr/>
        </p:nvPicPr>
        <p:blipFill>
          <a:blip r:embed="rId4">
            <a:alphaModFix/>
          </a:blip>
          <a:stretch>
            <a:fillRect/>
          </a:stretch>
        </p:blipFill>
        <p:spPr>
          <a:xfrm>
            <a:off x="2182275" y="1693724"/>
            <a:ext cx="6879449" cy="1832025"/>
          </a:xfrm>
          <a:prstGeom prst="rect">
            <a:avLst/>
          </a:prstGeom>
          <a:noFill/>
          <a:ln>
            <a:noFill/>
          </a:ln>
        </p:spPr>
      </p:pic>
      <p:pic>
        <p:nvPicPr>
          <p:cNvPr id="424" name="Google Shape;424;p36"/>
          <p:cNvPicPr preferRelativeResize="0"/>
          <p:nvPr/>
        </p:nvPicPr>
        <p:blipFill>
          <a:blip r:embed="rId5">
            <a:alphaModFix/>
          </a:blip>
          <a:stretch>
            <a:fillRect/>
          </a:stretch>
        </p:blipFill>
        <p:spPr>
          <a:xfrm>
            <a:off x="4000025" y="1392309"/>
            <a:ext cx="454498" cy="515546"/>
          </a:xfrm>
          <a:prstGeom prst="rect">
            <a:avLst/>
          </a:prstGeom>
          <a:noFill/>
          <a:ln>
            <a:noFill/>
          </a:ln>
        </p:spPr>
      </p:pic>
      <p:pic>
        <p:nvPicPr>
          <p:cNvPr id="425" name="Google Shape;425;p36"/>
          <p:cNvPicPr preferRelativeResize="0"/>
          <p:nvPr/>
        </p:nvPicPr>
        <p:blipFill>
          <a:blip r:embed="rId6">
            <a:alphaModFix/>
          </a:blip>
          <a:stretch>
            <a:fillRect/>
          </a:stretch>
        </p:blipFill>
        <p:spPr>
          <a:xfrm>
            <a:off x="5272811" y="1385515"/>
            <a:ext cx="556251" cy="529113"/>
          </a:xfrm>
          <a:prstGeom prst="rect">
            <a:avLst/>
          </a:prstGeom>
          <a:noFill/>
          <a:ln>
            <a:noFill/>
          </a:ln>
        </p:spPr>
      </p:pic>
      <p:pic>
        <p:nvPicPr>
          <p:cNvPr id="426" name="Google Shape;426;p36"/>
          <p:cNvPicPr preferRelativeResize="0"/>
          <p:nvPr/>
        </p:nvPicPr>
        <p:blipFill>
          <a:blip r:embed="rId7">
            <a:alphaModFix/>
          </a:blip>
          <a:stretch>
            <a:fillRect/>
          </a:stretch>
        </p:blipFill>
        <p:spPr>
          <a:xfrm>
            <a:off x="6396514" y="1300725"/>
            <a:ext cx="447714" cy="698700"/>
          </a:xfrm>
          <a:prstGeom prst="rect">
            <a:avLst/>
          </a:prstGeom>
          <a:noFill/>
          <a:ln>
            <a:noFill/>
          </a:ln>
        </p:spPr>
      </p:pic>
      <p:pic>
        <p:nvPicPr>
          <p:cNvPr id="427" name="Google Shape;427;p36"/>
          <p:cNvPicPr preferRelativeResize="0"/>
          <p:nvPr/>
        </p:nvPicPr>
        <p:blipFill>
          <a:blip r:embed="rId8">
            <a:alphaModFix/>
          </a:blip>
          <a:stretch>
            <a:fillRect/>
          </a:stretch>
        </p:blipFill>
        <p:spPr>
          <a:xfrm>
            <a:off x="7625517" y="1477103"/>
            <a:ext cx="651221" cy="590164"/>
          </a:xfrm>
          <a:prstGeom prst="rect">
            <a:avLst/>
          </a:prstGeom>
          <a:noFill/>
          <a:ln>
            <a:noFill/>
          </a:ln>
        </p:spPr>
      </p:pic>
      <p:pic>
        <p:nvPicPr>
          <p:cNvPr id="428" name="Google Shape;428;p36"/>
          <p:cNvPicPr preferRelativeResize="0"/>
          <p:nvPr/>
        </p:nvPicPr>
        <p:blipFill>
          <a:blip r:embed="rId9">
            <a:alphaModFix/>
          </a:blip>
          <a:stretch>
            <a:fillRect/>
          </a:stretch>
        </p:blipFill>
        <p:spPr>
          <a:xfrm>
            <a:off x="460525" y="3772950"/>
            <a:ext cx="2497352" cy="529100"/>
          </a:xfrm>
          <a:prstGeom prst="rect">
            <a:avLst/>
          </a:prstGeom>
          <a:noFill/>
          <a:ln>
            <a:noFill/>
          </a:ln>
        </p:spPr>
      </p:pic>
      <p:pic>
        <p:nvPicPr>
          <p:cNvPr id="429" name="Google Shape;429;p36"/>
          <p:cNvPicPr preferRelativeResize="0"/>
          <p:nvPr/>
        </p:nvPicPr>
        <p:blipFill>
          <a:blip r:embed="rId10">
            <a:alphaModFix/>
          </a:blip>
          <a:stretch>
            <a:fillRect/>
          </a:stretch>
        </p:blipFill>
        <p:spPr>
          <a:xfrm>
            <a:off x="460525" y="4302050"/>
            <a:ext cx="3140242" cy="529100"/>
          </a:xfrm>
          <a:prstGeom prst="rect">
            <a:avLst/>
          </a:prstGeom>
          <a:noFill/>
          <a:ln>
            <a:noFill/>
          </a:ln>
        </p:spPr>
      </p:pic>
      <p:pic>
        <p:nvPicPr>
          <p:cNvPr id="430" name="Google Shape;430;p36"/>
          <p:cNvPicPr preferRelativeResize="0"/>
          <p:nvPr/>
        </p:nvPicPr>
        <p:blipFill>
          <a:blip r:embed="rId11">
            <a:alphaModFix/>
          </a:blip>
          <a:stretch>
            <a:fillRect/>
          </a:stretch>
        </p:blipFill>
        <p:spPr>
          <a:xfrm>
            <a:off x="847649" y="4886450"/>
            <a:ext cx="2840092" cy="561600"/>
          </a:xfrm>
          <a:prstGeom prst="rect">
            <a:avLst/>
          </a:prstGeom>
          <a:noFill/>
          <a:ln>
            <a:noFill/>
          </a:ln>
        </p:spPr>
      </p:pic>
      <p:pic>
        <p:nvPicPr>
          <p:cNvPr id="431" name="Google Shape;431;p36"/>
          <p:cNvPicPr preferRelativeResize="0"/>
          <p:nvPr/>
        </p:nvPicPr>
        <p:blipFill>
          <a:blip r:embed="rId12">
            <a:alphaModFix/>
          </a:blip>
          <a:stretch>
            <a:fillRect/>
          </a:stretch>
        </p:blipFill>
        <p:spPr>
          <a:xfrm>
            <a:off x="991475" y="5503350"/>
            <a:ext cx="2696275" cy="988404"/>
          </a:xfrm>
          <a:prstGeom prst="rect">
            <a:avLst/>
          </a:prstGeom>
          <a:noFill/>
          <a:ln>
            <a:noFill/>
          </a:ln>
        </p:spPr>
      </p:pic>
      <p:pic>
        <p:nvPicPr>
          <p:cNvPr id="432" name="Google Shape;432;p36"/>
          <p:cNvPicPr preferRelativeResize="0"/>
          <p:nvPr/>
        </p:nvPicPr>
        <p:blipFill>
          <a:blip r:embed="rId13">
            <a:alphaModFix/>
          </a:blip>
          <a:stretch>
            <a:fillRect/>
          </a:stretch>
        </p:blipFill>
        <p:spPr>
          <a:xfrm>
            <a:off x="5101862" y="3930950"/>
            <a:ext cx="1193679" cy="988400"/>
          </a:xfrm>
          <a:prstGeom prst="rect">
            <a:avLst/>
          </a:prstGeom>
          <a:noFill/>
          <a:ln>
            <a:noFill/>
          </a:ln>
        </p:spPr>
      </p:pic>
      <p:pic>
        <p:nvPicPr>
          <p:cNvPr id="433" name="Google Shape;433;p36"/>
          <p:cNvPicPr preferRelativeResize="0"/>
          <p:nvPr/>
        </p:nvPicPr>
        <p:blipFill>
          <a:blip r:embed="rId14">
            <a:alphaModFix/>
          </a:blip>
          <a:stretch>
            <a:fillRect/>
          </a:stretch>
        </p:blipFill>
        <p:spPr>
          <a:xfrm>
            <a:off x="6295542" y="3968965"/>
            <a:ext cx="562626" cy="912369"/>
          </a:xfrm>
          <a:prstGeom prst="rect">
            <a:avLst/>
          </a:prstGeom>
          <a:noFill/>
          <a:ln>
            <a:noFill/>
          </a:ln>
        </p:spPr>
      </p:pic>
      <p:pic>
        <p:nvPicPr>
          <p:cNvPr id="434" name="Google Shape;434;p36"/>
          <p:cNvPicPr preferRelativeResize="0"/>
          <p:nvPr/>
        </p:nvPicPr>
        <p:blipFill>
          <a:blip r:embed="rId15">
            <a:alphaModFix/>
          </a:blip>
          <a:stretch>
            <a:fillRect/>
          </a:stretch>
        </p:blipFill>
        <p:spPr>
          <a:xfrm>
            <a:off x="6940504" y="3942355"/>
            <a:ext cx="501801" cy="965591"/>
          </a:xfrm>
          <a:prstGeom prst="rect">
            <a:avLst/>
          </a:prstGeom>
          <a:noFill/>
          <a:ln>
            <a:noFill/>
          </a:ln>
        </p:spPr>
      </p:pic>
      <p:pic>
        <p:nvPicPr>
          <p:cNvPr id="435" name="Google Shape;435;p36"/>
          <p:cNvPicPr preferRelativeResize="0"/>
          <p:nvPr/>
        </p:nvPicPr>
        <p:blipFill>
          <a:blip r:embed="rId16">
            <a:alphaModFix/>
          </a:blip>
          <a:stretch>
            <a:fillRect/>
          </a:stretch>
        </p:blipFill>
        <p:spPr>
          <a:xfrm>
            <a:off x="7442314" y="3991785"/>
            <a:ext cx="805924" cy="866751"/>
          </a:xfrm>
          <a:prstGeom prst="rect">
            <a:avLst/>
          </a:prstGeom>
          <a:noFill/>
          <a:ln>
            <a:noFill/>
          </a:ln>
        </p:spPr>
      </p:pic>
      <p:sp>
        <p:nvSpPr>
          <p:cNvPr id="436" name="Google Shape;436;p36"/>
          <p:cNvSpPr txBox="1"/>
          <p:nvPr/>
        </p:nvSpPr>
        <p:spPr>
          <a:xfrm>
            <a:off x="4454525" y="3488550"/>
            <a:ext cx="2939100" cy="28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Chain rule for w</a:t>
            </a:r>
            <a:r>
              <a:rPr baseline="-25000" lang="en-US" sz="1800"/>
              <a:t>2</a:t>
            </a:r>
            <a:endParaRPr baseline="-25000" sz="1800"/>
          </a:p>
        </p:txBody>
      </p:sp>
      <p:cxnSp>
        <p:nvCxnSpPr>
          <p:cNvPr id="437" name="Google Shape;437;p36"/>
          <p:cNvCxnSpPr/>
          <p:nvPr/>
        </p:nvCxnSpPr>
        <p:spPr>
          <a:xfrm rot="10800000">
            <a:off x="7581325" y="2259675"/>
            <a:ext cx="695400" cy="0"/>
          </a:xfrm>
          <a:prstGeom prst="straightConnector1">
            <a:avLst/>
          </a:prstGeom>
          <a:noFill/>
          <a:ln cap="flat" cmpd="sng" w="28575">
            <a:solidFill>
              <a:schemeClr val="accent2"/>
            </a:solidFill>
            <a:prstDash val="solid"/>
            <a:round/>
            <a:headEnd len="med" w="med" type="none"/>
            <a:tailEnd len="med" w="med" type="triangle"/>
          </a:ln>
        </p:spPr>
      </p:cxnSp>
      <p:cxnSp>
        <p:nvCxnSpPr>
          <p:cNvPr id="438" name="Google Shape;438;p36"/>
          <p:cNvCxnSpPr/>
          <p:nvPr/>
        </p:nvCxnSpPr>
        <p:spPr>
          <a:xfrm rot="10800000">
            <a:off x="6327350" y="2257825"/>
            <a:ext cx="695400" cy="0"/>
          </a:xfrm>
          <a:prstGeom prst="straightConnector1">
            <a:avLst/>
          </a:prstGeom>
          <a:noFill/>
          <a:ln cap="flat" cmpd="sng" w="28575">
            <a:solidFill>
              <a:schemeClr val="accent2"/>
            </a:solidFill>
            <a:prstDash val="solid"/>
            <a:round/>
            <a:headEnd len="med" w="med" type="none"/>
            <a:tailEnd len="med" w="med" type="triangle"/>
          </a:ln>
        </p:spPr>
      </p:cxnSp>
      <p:cxnSp>
        <p:nvCxnSpPr>
          <p:cNvPr id="439" name="Google Shape;439;p36"/>
          <p:cNvCxnSpPr/>
          <p:nvPr/>
        </p:nvCxnSpPr>
        <p:spPr>
          <a:xfrm flipH="1">
            <a:off x="5941525" y="2417675"/>
            <a:ext cx="355500" cy="450300"/>
          </a:xfrm>
          <a:prstGeom prst="straightConnector1">
            <a:avLst/>
          </a:prstGeom>
          <a:noFill/>
          <a:ln cap="flat" cmpd="sng" w="28575">
            <a:solidFill>
              <a:schemeClr val="accent2"/>
            </a:solidFill>
            <a:prstDash val="solid"/>
            <a:round/>
            <a:headEnd len="med" w="med" type="none"/>
            <a:tailEnd len="med" w="med" type="triangle"/>
          </a:ln>
        </p:spPr>
      </p:cxnSp>
      <p:sp>
        <p:nvSpPr>
          <p:cNvPr id="440" name="Google Shape;440;p36"/>
          <p:cNvSpPr txBox="1"/>
          <p:nvPr/>
        </p:nvSpPr>
        <p:spPr>
          <a:xfrm>
            <a:off x="4459775" y="5003675"/>
            <a:ext cx="6771000" cy="49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Each of the components can be computed easily e.g.:</a:t>
            </a:r>
            <a:endParaRPr sz="1800"/>
          </a:p>
        </p:txBody>
      </p:sp>
      <p:pic>
        <p:nvPicPr>
          <p:cNvPr id="441" name="Google Shape;441;p36"/>
          <p:cNvPicPr preferRelativeResize="0"/>
          <p:nvPr/>
        </p:nvPicPr>
        <p:blipFill>
          <a:blip r:embed="rId17">
            <a:alphaModFix/>
          </a:blip>
          <a:stretch>
            <a:fillRect/>
          </a:stretch>
        </p:blipFill>
        <p:spPr>
          <a:xfrm>
            <a:off x="4481260" y="5653775"/>
            <a:ext cx="1639781" cy="837975"/>
          </a:xfrm>
          <a:prstGeom prst="rect">
            <a:avLst/>
          </a:prstGeom>
          <a:noFill/>
          <a:ln>
            <a:noFill/>
          </a:ln>
        </p:spPr>
      </p:pic>
      <p:cxnSp>
        <p:nvCxnSpPr>
          <p:cNvPr id="442" name="Google Shape;442;p36"/>
          <p:cNvCxnSpPr/>
          <p:nvPr/>
        </p:nvCxnSpPr>
        <p:spPr>
          <a:xfrm flipH="1" rot="10800000">
            <a:off x="5783475" y="4858950"/>
            <a:ext cx="545100" cy="695400"/>
          </a:xfrm>
          <a:prstGeom prst="straightConnector1">
            <a:avLst/>
          </a:prstGeom>
          <a:noFill/>
          <a:ln cap="flat" cmpd="sng" w="19050">
            <a:solidFill>
              <a:schemeClr val="dk2"/>
            </a:solidFill>
            <a:prstDash val="solid"/>
            <a:round/>
            <a:headEnd len="med" w="med" type="none"/>
            <a:tailEnd len="med" w="med" type="triangle"/>
          </a:ln>
        </p:spPr>
      </p:cxnSp>
      <p:cxnSp>
        <p:nvCxnSpPr>
          <p:cNvPr id="443" name="Google Shape;443;p36"/>
          <p:cNvCxnSpPr/>
          <p:nvPr/>
        </p:nvCxnSpPr>
        <p:spPr>
          <a:xfrm flipH="1" rot="10800000">
            <a:off x="7047625" y="4904875"/>
            <a:ext cx="89100" cy="886500"/>
          </a:xfrm>
          <a:prstGeom prst="straightConnector1">
            <a:avLst/>
          </a:prstGeom>
          <a:noFill/>
          <a:ln cap="flat" cmpd="sng" w="19050">
            <a:solidFill>
              <a:schemeClr val="dk2"/>
            </a:solidFill>
            <a:prstDash val="solid"/>
            <a:round/>
            <a:headEnd len="med" w="med" type="none"/>
            <a:tailEnd len="med" w="med" type="triangle"/>
          </a:ln>
        </p:spPr>
      </p:cxnSp>
      <p:cxnSp>
        <p:nvCxnSpPr>
          <p:cNvPr id="444" name="Google Shape;444;p36"/>
          <p:cNvCxnSpPr/>
          <p:nvPr/>
        </p:nvCxnSpPr>
        <p:spPr>
          <a:xfrm rot="10800000">
            <a:off x="8047725" y="4919350"/>
            <a:ext cx="682800" cy="714000"/>
          </a:xfrm>
          <a:prstGeom prst="straightConnector1">
            <a:avLst/>
          </a:prstGeom>
          <a:noFill/>
          <a:ln cap="flat" cmpd="sng" w="19050">
            <a:solidFill>
              <a:schemeClr val="dk2"/>
            </a:solidFill>
            <a:prstDash val="solid"/>
            <a:round/>
            <a:headEnd len="med" w="med" type="none"/>
            <a:tailEnd len="med" w="med" type="triangle"/>
          </a:ln>
        </p:spPr>
      </p:cxnSp>
      <p:pic>
        <p:nvPicPr>
          <p:cNvPr id="445" name="Google Shape;445;p36"/>
          <p:cNvPicPr preferRelativeResize="0"/>
          <p:nvPr/>
        </p:nvPicPr>
        <p:blipFill>
          <a:blip r:embed="rId18">
            <a:alphaModFix/>
          </a:blip>
          <a:stretch>
            <a:fillRect/>
          </a:stretch>
        </p:blipFill>
        <p:spPr>
          <a:xfrm>
            <a:off x="6788300" y="5878274"/>
            <a:ext cx="1016975" cy="805900"/>
          </a:xfrm>
          <a:prstGeom prst="rect">
            <a:avLst/>
          </a:prstGeom>
          <a:noFill/>
          <a:ln>
            <a:noFill/>
          </a:ln>
        </p:spPr>
      </p:pic>
      <p:pic>
        <p:nvPicPr>
          <p:cNvPr id="446" name="Google Shape;446;p36"/>
          <p:cNvPicPr preferRelativeResize="0"/>
          <p:nvPr/>
        </p:nvPicPr>
        <p:blipFill>
          <a:blip r:embed="rId19">
            <a:alphaModFix/>
          </a:blip>
          <a:stretch>
            <a:fillRect/>
          </a:stretch>
        </p:blipFill>
        <p:spPr>
          <a:xfrm>
            <a:off x="8194700" y="5633350"/>
            <a:ext cx="2939100" cy="489850"/>
          </a:xfrm>
          <a:prstGeom prst="rect">
            <a:avLst/>
          </a:prstGeom>
          <a:noFill/>
          <a:ln>
            <a:noFill/>
          </a:ln>
        </p:spPr>
      </p:pic>
      <p:pic>
        <p:nvPicPr>
          <p:cNvPr id="447" name="Google Shape;447;p36"/>
          <p:cNvPicPr preferRelativeResize="0"/>
          <p:nvPr/>
        </p:nvPicPr>
        <p:blipFill>
          <a:blip r:embed="rId20">
            <a:alphaModFix/>
          </a:blip>
          <a:stretch>
            <a:fillRect/>
          </a:stretch>
        </p:blipFill>
        <p:spPr>
          <a:xfrm>
            <a:off x="8248225" y="6086400"/>
            <a:ext cx="1385989" cy="714000"/>
          </a:xfrm>
          <a:prstGeom prst="rect">
            <a:avLst/>
          </a:prstGeom>
          <a:noFill/>
          <a:ln>
            <a:noFill/>
          </a:ln>
        </p:spPr>
      </p:pic>
      <p:pic>
        <p:nvPicPr>
          <p:cNvPr id="448" name="Google Shape;448;p36"/>
          <p:cNvPicPr preferRelativeResize="0"/>
          <p:nvPr/>
        </p:nvPicPr>
        <p:blipFill>
          <a:blip r:embed="rId21">
            <a:alphaModFix/>
          </a:blip>
          <a:stretch>
            <a:fillRect/>
          </a:stretch>
        </p:blipFill>
        <p:spPr>
          <a:xfrm>
            <a:off x="8276725" y="3942350"/>
            <a:ext cx="2122655" cy="96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37"/>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In backward pass we use chain rule to find gradients</a:t>
            </a:r>
            <a:endParaRPr sz="2400">
              <a:latin typeface="Times New Roman"/>
              <a:ea typeface="Times New Roman"/>
              <a:cs typeface="Times New Roman"/>
              <a:sym typeface="Times New Roman"/>
            </a:endParaRPr>
          </a:p>
        </p:txBody>
      </p:sp>
      <p:sp>
        <p:nvSpPr>
          <p:cNvPr id="454" name="Google Shape;454;p3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455" name="Google Shape;455;p37"/>
          <p:cNvPicPr preferRelativeResize="0"/>
          <p:nvPr/>
        </p:nvPicPr>
        <p:blipFill>
          <a:blip r:embed="rId3">
            <a:alphaModFix/>
          </a:blip>
          <a:stretch>
            <a:fillRect/>
          </a:stretch>
        </p:blipFill>
        <p:spPr>
          <a:xfrm>
            <a:off x="7247150" y="180175"/>
            <a:ext cx="3033073" cy="771600"/>
          </a:xfrm>
          <a:prstGeom prst="rect">
            <a:avLst/>
          </a:prstGeom>
          <a:noFill/>
          <a:ln>
            <a:noFill/>
          </a:ln>
        </p:spPr>
      </p:pic>
      <p:pic>
        <p:nvPicPr>
          <p:cNvPr id="456" name="Google Shape;456;p37"/>
          <p:cNvPicPr preferRelativeResize="0"/>
          <p:nvPr/>
        </p:nvPicPr>
        <p:blipFill>
          <a:blip r:embed="rId4">
            <a:alphaModFix/>
          </a:blip>
          <a:stretch>
            <a:fillRect/>
          </a:stretch>
        </p:blipFill>
        <p:spPr>
          <a:xfrm>
            <a:off x="2182275" y="1693724"/>
            <a:ext cx="6879449" cy="1832025"/>
          </a:xfrm>
          <a:prstGeom prst="rect">
            <a:avLst/>
          </a:prstGeom>
          <a:noFill/>
          <a:ln>
            <a:noFill/>
          </a:ln>
        </p:spPr>
      </p:pic>
      <p:pic>
        <p:nvPicPr>
          <p:cNvPr id="457" name="Google Shape;457;p37"/>
          <p:cNvPicPr preferRelativeResize="0"/>
          <p:nvPr/>
        </p:nvPicPr>
        <p:blipFill>
          <a:blip r:embed="rId5">
            <a:alphaModFix/>
          </a:blip>
          <a:stretch>
            <a:fillRect/>
          </a:stretch>
        </p:blipFill>
        <p:spPr>
          <a:xfrm>
            <a:off x="4000025" y="1392309"/>
            <a:ext cx="454498" cy="515546"/>
          </a:xfrm>
          <a:prstGeom prst="rect">
            <a:avLst/>
          </a:prstGeom>
          <a:noFill/>
          <a:ln>
            <a:noFill/>
          </a:ln>
        </p:spPr>
      </p:pic>
      <p:pic>
        <p:nvPicPr>
          <p:cNvPr id="458" name="Google Shape;458;p37"/>
          <p:cNvPicPr preferRelativeResize="0"/>
          <p:nvPr/>
        </p:nvPicPr>
        <p:blipFill>
          <a:blip r:embed="rId6">
            <a:alphaModFix/>
          </a:blip>
          <a:stretch>
            <a:fillRect/>
          </a:stretch>
        </p:blipFill>
        <p:spPr>
          <a:xfrm>
            <a:off x="5272811" y="1385515"/>
            <a:ext cx="556251" cy="529113"/>
          </a:xfrm>
          <a:prstGeom prst="rect">
            <a:avLst/>
          </a:prstGeom>
          <a:noFill/>
          <a:ln>
            <a:noFill/>
          </a:ln>
        </p:spPr>
      </p:pic>
      <p:pic>
        <p:nvPicPr>
          <p:cNvPr id="459" name="Google Shape;459;p37"/>
          <p:cNvPicPr preferRelativeResize="0"/>
          <p:nvPr/>
        </p:nvPicPr>
        <p:blipFill>
          <a:blip r:embed="rId7">
            <a:alphaModFix/>
          </a:blip>
          <a:stretch>
            <a:fillRect/>
          </a:stretch>
        </p:blipFill>
        <p:spPr>
          <a:xfrm>
            <a:off x="6396514" y="1300725"/>
            <a:ext cx="447714" cy="698700"/>
          </a:xfrm>
          <a:prstGeom prst="rect">
            <a:avLst/>
          </a:prstGeom>
          <a:noFill/>
          <a:ln>
            <a:noFill/>
          </a:ln>
        </p:spPr>
      </p:pic>
      <p:pic>
        <p:nvPicPr>
          <p:cNvPr id="460" name="Google Shape;460;p37"/>
          <p:cNvPicPr preferRelativeResize="0"/>
          <p:nvPr/>
        </p:nvPicPr>
        <p:blipFill>
          <a:blip r:embed="rId8">
            <a:alphaModFix/>
          </a:blip>
          <a:stretch>
            <a:fillRect/>
          </a:stretch>
        </p:blipFill>
        <p:spPr>
          <a:xfrm>
            <a:off x="7625517" y="1477103"/>
            <a:ext cx="651221" cy="590164"/>
          </a:xfrm>
          <a:prstGeom prst="rect">
            <a:avLst/>
          </a:prstGeom>
          <a:noFill/>
          <a:ln>
            <a:noFill/>
          </a:ln>
        </p:spPr>
      </p:pic>
      <p:pic>
        <p:nvPicPr>
          <p:cNvPr id="461" name="Google Shape;461;p37"/>
          <p:cNvPicPr preferRelativeResize="0"/>
          <p:nvPr/>
        </p:nvPicPr>
        <p:blipFill>
          <a:blip r:embed="rId9">
            <a:alphaModFix/>
          </a:blip>
          <a:stretch>
            <a:fillRect/>
          </a:stretch>
        </p:blipFill>
        <p:spPr>
          <a:xfrm>
            <a:off x="460525" y="3772950"/>
            <a:ext cx="2497352" cy="529100"/>
          </a:xfrm>
          <a:prstGeom prst="rect">
            <a:avLst/>
          </a:prstGeom>
          <a:noFill/>
          <a:ln>
            <a:noFill/>
          </a:ln>
        </p:spPr>
      </p:pic>
      <p:pic>
        <p:nvPicPr>
          <p:cNvPr id="462" name="Google Shape;462;p37"/>
          <p:cNvPicPr preferRelativeResize="0"/>
          <p:nvPr/>
        </p:nvPicPr>
        <p:blipFill>
          <a:blip r:embed="rId10">
            <a:alphaModFix/>
          </a:blip>
          <a:stretch>
            <a:fillRect/>
          </a:stretch>
        </p:blipFill>
        <p:spPr>
          <a:xfrm>
            <a:off x="460525" y="4302050"/>
            <a:ext cx="3140242" cy="529100"/>
          </a:xfrm>
          <a:prstGeom prst="rect">
            <a:avLst/>
          </a:prstGeom>
          <a:noFill/>
          <a:ln>
            <a:noFill/>
          </a:ln>
        </p:spPr>
      </p:pic>
      <p:pic>
        <p:nvPicPr>
          <p:cNvPr id="463" name="Google Shape;463;p37"/>
          <p:cNvPicPr preferRelativeResize="0"/>
          <p:nvPr/>
        </p:nvPicPr>
        <p:blipFill>
          <a:blip r:embed="rId11">
            <a:alphaModFix/>
          </a:blip>
          <a:stretch>
            <a:fillRect/>
          </a:stretch>
        </p:blipFill>
        <p:spPr>
          <a:xfrm>
            <a:off x="847649" y="4886450"/>
            <a:ext cx="2840092" cy="561600"/>
          </a:xfrm>
          <a:prstGeom prst="rect">
            <a:avLst/>
          </a:prstGeom>
          <a:noFill/>
          <a:ln>
            <a:noFill/>
          </a:ln>
        </p:spPr>
      </p:pic>
      <p:pic>
        <p:nvPicPr>
          <p:cNvPr id="464" name="Google Shape;464;p37"/>
          <p:cNvPicPr preferRelativeResize="0"/>
          <p:nvPr/>
        </p:nvPicPr>
        <p:blipFill>
          <a:blip r:embed="rId12">
            <a:alphaModFix/>
          </a:blip>
          <a:stretch>
            <a:fillRect/>
          </a:stretch>
        </p:blipFill>
        <p:spPr>
          <a:xfrm>
            <a:off x="991475" y="5503350"/>
            <a:ext cx="2696275" cy="988404"/>
          </a:xfrm>
          <a:prstGeom prst="rect">
            <a:avLst/>
          </a:prstGeom>
          <a:noFill/>
          <a:ln>
            <a:noFill/>
          </a:ln>
        </p:spPr>
      </p:pic>
      <p:pic>
        <p:nvPicPr>
          <p:cNvPr id="465" name="Google Shape;465;p37"/>
          <p:cNvPicPr preferRelativeResize="0"/>
          <p:nvPr/>
        </p:nvPicPr>
        <p:blipFill>
          <a:blip r:embed="rId13">
            <a:alphaModFix/>
          </a:blip>
          <a:stretch>
            <a:fillRect/>
          </a:stretch>
        </p:blipFill>
        <p:spPr>
          <a:xfrm>
            <a:off x="5101862" y="3930950"/>
            <a:ext cx="1193679" cy="988400"/>
          </a:xfrm>
          <a:prstGeom prst="rect">
            <a:avLst/>
          </a:prstGeom>
          <a:noFill/>
          <a:ln>
            <a:noFill/>
          </a:ln>
        </p:spPr>
      </p:pic>
      <p:pic>
        <p:nvPicPr>
          <p:cNvPr id="466" name="Google Shape;466;p37"/>
          <p:cNvPicPr preferRelativeResize="0"/>
          <p:nvPr/>
        </p:nvPicPr>
        <p:blipFill>
          <a:blip r:embed="rId14">
            <a:alphaModFix/>
          </a:blip>
          <a:stretch>
            <a:fillRect/>
          </a:stretch>
        </p:blipFill>
        <p:spPr>
          <a:xfrm>
            <a:off x="6295542" y="3968965"/>
            <a:ext cx="562626" cy="912369"/>
          </a:xfrm>
          <a:prstGeom prst="rect">
            <a:avLst/>
          </a:prstGeom>
          <a:noFill/>
          <a:ln>
            <a:noFill/>
          </a:ln>
        </p:spPr>
      </p:pic>
      <p:pic>
        <p:nvPicPr>
          <p:cNvPr id="467" name="Google Shape;467;p37"/>
          <p:cNvPicPr preferRelativeResize="0"/>
          <p:nvPr/>
        </p:nvPicPr>
        <p:blipFill>
          <a:blip r:embed="rId15">
            <a:alphaModFix/>
          </a:blip>
          <a:stretch>
            <a:fillRect/>
          </a:stretch>
        </p:blipFill>
        <p:spPr>
          <a:xfrm>
            <a:off x="6940504" y="3942355"/>
            <a:ext cx="501801" cy="965591"/>
          </a:xfrm>
          <a:prstGeom prst="rect">
            <a:avLst/>
          </a:prstGeom>
          <a:noFill/>
          <a:ln>
            <a:noFill/>
          </a:ln>
        </p:spPr>
      </p:pic>
      <p:pic>
        <p:nvPicPr>
          <p:cNvPr id="468" name="Google Shape;468;p37"/>
          <p:cNvPicPr preferRelativeResize="0"/>
          <p:nvPr/>
        </p:nvPicPr>
        <p:blipFill>
          <a:blip r:embed="rId16">
            <a:alphaModFix/>
          </a:blip>
          <a:stretch>
            <a:fillRect/>
          </a:stretch>
        </p:blipFill>
        <p:spPr>
          <a:xfrm>
            <a:off x="7442314" y="3991785"/>
            <a:ext cx="805924" cy="866751"/>
          </a:xfrm>
          <a:prstGeom prst="rect">
            <a:avLst/>
          </a:prstGeom>
          <a:noFill/>
          <a:ln>
            <a:noFill/>
          </a:ln>
        </p:spPr>
      </p:pic>
      <p:sp>
        <p:nvSpPr>
          <p:cNvPr id="469" name="Google Shape;469;p37"/>
          <p:cNvSpPr txBox="1"/>
          <p:nvPr/>
        </p:nvSpPr>
        <p:spPr>
          <a:xfrm>
            <a:off x="4454525" y="3488550"/>
            <a:ext cx="29391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Chain rule for w</a:t>
            </a:r>
            <a:r>
              <a:rPr baseline="-25000" lang="en-US" sz="1800"/>
              <a:t>2</a:t>
            </a:r>
            <a:endParaRPr baseline="-25000" sz="1800"/>
          </a:p>
        </p:txBody>
      </p:sp>
      <p:cxnSp>
        <p:nvCxnSpPr>
          <p:cNvPr id="470" name="Google Shape;470;p37"/>
          <p:cNvCxnSpPr/>
          <p:nvPr/>
        </p:nvCxnSpPr>
        <p:spPr>
          <a:xfrm rot="10800000">
            <a:off x="7581325" y="2259675"/>
            <a:ext cx="695400" cy="0"/>
          </a:xfrm>
          <a:prstGeom prst="straightConnector1">
            <a:avLst/>
          </a:prstGeom>
          <a:noFill/>
          <a:ln cap="flat" cmpd="sng" w="28575">
            <a:solidFill>
              <a:schemeClr val="accent2"/>
            </a:solidFill>
            <a:prstDash val="solid"/>
            <a:round/>
            <a:headEnd len="med" w="med" type="none"/>
            <a:tailEnd len="med" w="med" type="triangle"/>
          </a:ln>
        </p:spPr>
      </p:cxnSp>
      <p:cxnSp>
        <p:nvCxnSpPr>
          <p:cNvPr id="471" name="Google Shape;471;p37"/>
          <p:cNvCxnSpPr/>
          <p:nvPr/>
        </p:nvCxnSpPr>
        <p:spPr>
          <a:xfrm rot="10800000">
            <a:off x="6327350" y="2257825"/>
            <a:ext cx="695400" cy="0"/>
          </a:xfrm>
          <a:prstGeom prst="straightConnector1">
            <a:avLst/>
          </a:prstGeom>
          <a:noFill/>
          <a:ln cap="flat" cmpd="sng" w="28575">
            <a:solidFill>
              <a:schemeClr val="accent2"/>
            </a:solidFill>
            <a:prstDash val="solid"/>
            <a:round/>
            <a:headEnd len="med" w="med" type="none"/>
            <a:tailEnd len="med" w="med" type="triangle"/>
          </a:ln>
        </p:spPr>
      </p:cxnSp>
      <p:cxnSp>
        <p:nvCxnSpPr>
          <p:cNvPr id="472" name="Google Shape;472;p37"/>
          <p:cNvCxnSpPr/>
          <p:nvPr/>
        </p:nvCxnSpPr>
        <p:spPr>
          <a:xfrm flipH="1">
            <a:off x="3515950" y="2457175"/>
            <a:ext cx="355500" cy="450300"/>
          </a:xfrm>
          <a:prstGeom prst="straightConnector1">
            <a:avLst/>
          </a:prstGeom>
          <a:noFill/>
          <a:ln cap="flat" cmpd="sng" w="28575">
            <a:solidFill>
              <a:schemeClr val="accent2"/>
            </a:solidFill>
            <a:prstDash val="solid"/>
            <a:round/>
            <a:headEnd len="med" w="med" type="none"/>
            <a:tailEnd len="med" w="med" type="triangle"/>
          </a:ln>
        </p:spPr>
      </p:cxnSp>
      <p:pic>
        <p:nvPicPr>
          <p:cNvPr id="473" name="Google Shape;473;p37"/>
          <p:cNvPicPr preferRelativeResize="0"/>
          <p:nvPr/>
        </p:nvPicPr>
        <p:blipFill>
          <a:blip r:embed="rId17">
            <a:alphaModFix/>
          </a:blip>
          <a:stretch>
            <a:fillRect/>
          </a:stretch>
        </p:blipFill>
        <p:spPr>
          <a:xfrm>
            <a:off x="5101849" y="5262075"/>
            <a:ext cx="4389300" cy="1081075"/>
          </a:xfrm>
          <a:prstGeom prst="rect">
            <a:avLst/>
          </a:prstGeom>
          <a:noFill/>
          <a:ln>
            <a:noFill/>
          </a:ln>
        </p:spPr>
      </p:pic>
      <p:cxnSp>
        <p:nvCxnSpPr>
          <p:cNvPr id="474" name="Google Shape;474;p37"/>
          <p:cNvCxnSpPr/>
          <p:nvPr/>
        </p:nvCxnSpPr>
        <p:spPr>
          <a:xfrm flipH="1">
            <a:off x="5319475" y="2251725"/>
            <a:ext cx="462900" cy="15900"/>
          </a:xfrm>
          <a:prstGeom prst="straightConnector1">
            <a:avLst/>
          </a:prstGeom>
          <a:noFill/>
          <a:ln cap="flat" cmpd="sng" w="28575">
            <a:solidFill>
              <a:schemeClr val="accent2"/>
            </a:solidFill>
            <a:prstDash val="solid"/>
            <a:round/>
            <a:headEnd len="med" w="med" type="none"/>
            <a:tailEnd len="med" w="med" type="triangle"/>
          </a:ln>
        </p:spPr>
      </p:cxnSp>
      <p:cxnSp>
        <p:nvCxnSpPr>
          <p:cNvPr id="475" name="Google Shape;475;p37"/>
          <p:cNvCxnSpPr/>
          <p:nvPr/>
        </p:nvCxnSpPr>
        <p:spPr>
          <a:xfrm flipH="1">
            <a:off x="4005725" y="2259675"/>
            <a:ext cx="448800" cy="15900"/>
          </a:xfrm>
          <a:prstGeom prst="straightConnector1">
            <a:avLst/>
          </a:prstGeom>
          <a:noFill/>
          <a:ln cap="flat" cmpd="sng" w="28575">
            <a:solidFill>
              <a:schemeClr val="accent2"/>
            </a:solidFill>
            <a:prstDash val="solid"/>
            <a:round/>
            <a:headEnd len="med" w="med" type="none"/>
            <a:tailEnd len="med" w="med" type="triangle"/>
          </a:ln>
        </p:spPr>
      </p:cxnSp>
      <p:sp>
        <p:nvSpPr>
          <p:cNvPr id="476" name="Google Shape;476;p37"/>
          <p:cNvSpPr txBox="1"/>
          <p:nvPr/>
        </p:nvSpPr>
        <p:spPr>
          <a:xfrm>
            <a:off x="4454525" y="4868051"/>
            <a:ext cx="29391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Chain rule for w</a:t>
            </a:r>
            <a:r>
              <a:rPr baseline="-25000" lang="en-US" sz="1800"/>
              <a:t>1</a:t>
            </a:r>
            <a:endParaRPr baseline="-25000" sz="1800"/>
          </a:p>
        </p:txBody>
      </p:sp>
      <p:sp>
        <p:nvSpPr>
          <p:cNvPr id="477" name="Google Shape;477;p37"/>
          <p:cNvSpPr/>
          <p:nvPr/>
        </p:nvSpPr>
        <p:spPr>
          <a:xfrm>
            <a:off x="6336550" y="3942550"/>
            <a:ext cx="1105800" cy="2400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8"/>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What we can learn from that:</a:t>
            </a:r>
            <a:endParaRPr sz="2400">
              <a:latin typeface="Times New Roman"/>
              <a:ea typeface="Times New Roman"/>
              <a:cs typeface="Times New Roman"/>
              <a:sym typeface="Times New Roman"/>
            </a:endParaRPr>
          </a:p>
        </p:txBody>
      </p:sp>
      <p:sp>
        <p:nvSpPr>
          <p:cNvPr id="483" name="Google Shape;483;p3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484" name="Google Shape;484;p38"/>
          <p:cNvPicPr preferRelativeResize="0"/>
          <p:nvPr/>
        </p:nvPicPr>
        <p:blipFill>
          <a:blip r:embed="rId3">
            <a:alphaModFix/>
          </a:blip>
          <a:stretch>
            <a:fillRect/>
          </a:stretch>
        </p:blipFill>
        <p:spPr>
          <a:xfrm>
            <a:off x="7247150" y="180175"/>
            <a:ext cx="3033073" cy="771600"/>
          </a:xfrm>
          <a:prstGeom prst="rect">
            <a:avLst/>
          </a:prstGeom>
          <a:noFill/>
          <a:ln>
            <a:noFill/>
          </a:ln>
        </p:spPr>
      </p:pic>
      <p:pic>
        <p:nvPicPr>
          <p:cNvPr id="485" name="Google Shape;485;p38"/>
          <p:cNvPicPr preferRelativeResize="0"/>
          <p:nvPr/>
        </p:nvPicPr>
        <p:blipFill>
          <a:blip r:embed="rId4">
            <a:alphaModFix/>
          </a:blip>
          <a:stretch>
            <a:fillRect/>
          </a:stretch>
        </p:blipFill>
        <p:spPr>
          <a:xfrm>
            <a:off x="3490074" y="1532850"/>
            <a:ext cx="4389300" cy="1081075"/>
          </a:xfrm>
          <a:prstGeom prst="rect">
            <a:avLst/>
          </a:prstGeom>
          <a:noFill/>
          <a:ln>
            <a:noFill/>
          </a:ln>
        </p:spPr>
      </p:pic>
      <p:sp>
        <p:nvSpPr>
          <p:cNvPr id="486" name="Google Shape;486;p38"/>
          <p:cNvSpPr txBox="1"/>
          <p:nvPr/>
        </p:nvSpPr>
        <p:spPr>
          <a:xfrm>
            <a:off x="940200" y="3422325"/>
            <a:ext cx="9545400" cy="561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if one of the factors is close to zero, gradient vanishes, hence no update</a:t>
            </a:r>
            <a:endParaRPr sz="1800"/>
          </a:p>
        </p:txBody>
      </p:sp>
      <p:sp>
        <p:nvSpPr>
          <p:cNvPr id="487" name="Google Shape;487;p38"/>
          <p:cNvSpPr txBox="1"/>
          <p:nvPr/>
        </p:nvSpPr>
        <p:spPr>
          <a:xfrm>
            <a:off x="932299" y="3879525"/>
            <a:ext cx="9545400" cy="561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oppositely, many multiplication of large numbers may lead to exploding gradients problem</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39"/>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What we can learn from that:</a:t>
            </a:r>
            <a:endParaRPr sz="2400">
              <a:latin typeface="Times New Roman"/>
              <a:ea typeface="Times New Roman"/>
              <a:cs typeface="Times New Roman"/>
              <a:sym typeface="Times New Roman"/>
            </a:endParaRPr>
          </a:p>
        </p:txBody>
      </p:sp>
      <p:sp>
        <p:nvSpPr>
          <p:cNvPr id="493" name="Google Shape;493;p3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494" name="Google Shape;494;p39"/>
          <p:cNvPicPr preferRelativeResize="0"/>
          <p:nvPr/>
        </p:nvPicPr>
        <p:blipFill>
          <a:blip r:embed="rId3">
            <a:alphaModFix/>
          </a:blip>
          <a:stretch>
            <a:fillRect/>
          </a:stretch>
        </p:blipFill>
        <p:spPr>
          <a:xfrm>
            <a:off x="1696574" y="1627650"/>
            <a:ext cx="4389300" cy="1081075"/>
          </a:xfrm>
          <a:prstGeom prst="rect">
            <a:avLst/>
          </a:prstGeom>
          <a:noFill/>
          <a:ln>
            <a:noFill/>
          </a:ln>
        </p:spPr>
      </p:pic>
      <p:sp>
        <p:nvSpPr>
          <p:cNvPr id="495" name="Google Shape;495;p39"/>
          <p:cNvSpPr txBox="1"/>
          <p:nvPr/>
        </p:nvSpPr>
        <p:spPr>
          <a:xfrm>
            <a:off x="687375" y="2805000"/>
            <a:ext cx="6628800" cy="561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problem of vanishing gradients can be solve with skip connections: ResNet architecture</a:t>
            </a:r>
            <a:endParaRPr sz="1800"/>
          </a:p>
          <a:p>
            <a:pPr indent="-342900" lvl="0" marL="457200" rtl="0">
              <a:spcBef>
                <a:spcPts val="0"/>
              </a:spcBef>
              <a:spcAft>
                <a:spcPts val="0"/>
              </a:spcAft>
              <a:buSzPts val="1800"/>
              <a:buChar char="●"/>
            </a:pPr>
            <a:r>
              <a:rPr lang="en-US" sz="1800"/>
              <a:t>ImageNet 2015 winning solution</a:t>
            </a:r>
            <a:endParaRPr sz="1800"/>
          </a:p>
        </p:txBody>
      </p:sp>
      <p:pic>
        <p:nvPicPr>
          <p:cNvPr id="496" name="Google Shape;496;p39"/>
          <p:cNvPicPr preferRelativeResize="0"/>
          <p:nvPr/>
        </p:nvPicPr>
        <p:blipFill>
          <a:blip r:embed="rId4">
            <a:alphaModFix/>
          </a:blip>
          <a:stretch>
            <a:fillRect/>
          </a:stretch>
        </p:blipFill>
        <p:spPr>
          <a:xfrm>
            <a:off x="2403975" y="3897425"/>
            <a:ext cx="2628900" cy="2752725"/>
          </a:xfrm>
          <a:prstGeom prst="rect">
            <a:avLst/>
          </a:prstGeom>
          <a:noFill/>
          <a:ln>
            <a:noFill/>
          </a:ln>
        </p:spPr>
      </p:pic>
      <p:sp>
        <p:nvSpPr>
          <p:cNvPr id="497" name="Google Shape;497;p39"/>
          <p:cNvSpPr txBox="1"/>
          <p:nvPr/>
        </p:nvSpPr>
        <p:spPr>
          <a:xfrm>
            <a:off x="5144675" y="4400950"/>
            <a:ext cx="2544000" cy="10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in such case the gradient can propagate by two branches</a:t>
            </a:r>
            <a:endParaRPr sz="1800">
              <a:solidFill>
                <a:schemeClr val="accent2"/>
              </a:solidFill>
            </a:endParaRPr>
          </a:p>
        </p:txBody>
      </p:sp>
      <p:pic>
        <p:nvPicPr>
          <p:cNvPr id="498" name="Google Shape;498;p39"/>
          <p:cNvPicPr preferRelativeResize="0"/>
          <p:nvPr/>
        </p:nvPicPr>
        <p:blipFill>
          <a:blip r:embed="rId5">
            <a:alphaModFix/>
          </a:blip>
          <a:stretch>
            <a:fillRect/>
          </a:stretch>
        </p:blipFill>
        <p:spPr>
          <a:xfrm>
            <a:off x="8092525" y="0"/>
            <a:ext cx="3624525" cy="8422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504" name="Google Shape;504;p40"/>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505" name="Google Shape;505;p40"/>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Google Shape;506;p40"/>
          <p:cNvSpPr/>
          <p:nvPr/>
        </p:nvSpPr>
        <p:spPr>
          <a:xfrm>
            <a:off x="917075" y="1331725"/>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507" name="Google Shape;507;p40"/>
          <p:cNvCxnSpPr>
            <a:stCxn id="505" idx="1"/>
            <a:endCxn id="506"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508" name="Google Shape;508;p40"/>
          <p:cNvSpPr/>
          <p:nvPr/>
        </p:nvSpPr>
        <p:spPr>
          <a:xfrm>
            <a:off x="5792788" y="9604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509" name="Google Shape;509;p40"/>
          <p:cNvSpPr/>
          <p:nvPr/>
        </p:nvSpPr>
        <p:spPr>
          <a:xfrm>
            <a:off x="8928613" y="2612388"/>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510" name="Google Shape;510;p40"/>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511" name="Google Shape;511;p40"/>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512" name="Google Shape;512;p40"/>
          <p:cNvSpPr/>
          <p:nvPr/>
        </p:nvSpPr>
        <p:spPr>
          <a:xfrm>
            <a:off x="676788" y="33291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513" name="Google Shape;513;p40"/>
          <p:cNvCxnSpPr>
            <a:stCxn id="512" idx="3"/>
            <a:endCxn id="505"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514" name="Google Shape;514;p40"/>
          <p:cNvCxnSpPr>
            <a:stCxn id="510" idx="0"/>
            <a:endCxn id="505"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515" name="Google Shape;515;p40"/>
          <p:cNvCxnSpPr>
            <a:stCxn id="511" idx="0"/>
            <a:endCxn id="505"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516" name="Google Shape;516;p40"/>
          <p:cNvCxnSpPr>
            <a:stCxn id="509" idx="1"/>
            <a:endCxn id="505"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517" name="Google Shape;517;p40"/>
          <p:cNvCxnSpPr>
            <a:stCxn id="508" idx="2"/>
            <a:endCxn id="505"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41"/>
          <p:cNvSpPr txBox="1"/>
          <p:nvPr>
            <p:ph idx="1" type="body"/>
          </p:nvPr>
        </p:nvSpPr>
        <p:spPr>
          <a:xfrm>
            <a:off x="307925" y="966875"/>
            <a:ext cx="108798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We know how the gradients are computed - backpropagation i.e. chain rule</a:t>
            </a:r>
            <a:endParaRPr sz="2400">
              <a:latin typeface="Times New Roman"/>
              <a:ea typeface="Times New Roman"/>
              <a:cs typeface="Times New Roman"/>
              <a:sym typeface="Times New Roman"/>
            </a:endParaRPr>
          </a:p>
        </p:txBody>
      </p:sp>
      <p:sp>
        <p:nvSpPr>
          <p:cNvPr id="523" name="Google Shape;523;p4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pic>
        <p:nvPicPr>
          <p:cNvPr id="524" name="Google Shape;524;p41"/>
          <p:cNvPicPr preferRelativeResize="0"/>
          <p:nvPr/>
        </p:nvPicPr>
        <p:blipFill>
          <a:blip r:embed="rId3">
            <a:alphaModFix/>
          </a:blip>
          <a:stretch>
            <a:fillRect/>
          </a:stretch>
        </p:blipFill>
        <p:spPr>
          <a:xfrm>
            <a:off x="629975" y="1532800"/>
            <a:ext cx="3620726" cy="891775"/>
          </a:xfrm>
          <a:prstGeom prst="rect">
            <a:avLst/>
          </a:prstGeom>
          <a:noFill/>
          <a:ln>
            <a:noFill/>
          </a:ln>
        </p:spPr>
      </p:pic>
      <p:sp>
        <p:nvSpPr>
          <p:cNvPr id="525" name="Google Shape;525;p41"/>
          <p:cNvSpPr txBox="1"/>
          <p:nvPr/>
        </p:nvSpPr>
        <p:spPr>
          <a:xfrm>
            <a:off x="4511425" y="1509075"/>
            <a:ext cx="2338800" cy="853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1800"/>
              <a:t>gradients are used to update model parameters:</a:t>
            </a:r>
            <a:endParaRPr sz="1800"/>
          </a:p>
        </p:txBody>
      </p:sp>
      <p:pic>
        <p:nvPicPr>
          <p:cNvPr id="526" name="Google Shape;526;p41"/>
          <p:cNvPicPr preferRelativeResize="0"/>
          <p:nvPr/>
        </p:nvPicPr>
        <p:blipFill>
          <a:blip r:embed="rId4">
            <a:alphaModFix/>
          </a:blip>
          <a:stretch>
            <a:fillRect/>
          </a:stretch>
        </p:blipFill>
        <p:spPr>
          <a:xfrm>
            <a:off x="7237175" y="1509075"/>
            <a:ext cx="3033073" cy="771600"/>
          </a:xfrm>
          <a:prstGeom prst="rect">
            <a:avLst/>
          </a:prstGeom>
          <a:noFill/>
          <a:ln>
            <a:noFill/>
          </a:ln>
        </p:spPr>
      </p:pic>
      <p:sp>
        <p:nvSpPr>
          <p:cNvPr id="527" name="Google Shape;527;p41"/>
          <p:cNvSpPr txBox="1"/>
          <p:nvPr/>
        </p:nvSpPr>
        <p:spPr>
          <a:xfrm>
            <a:off x="387150" y="2741600"/>
            <a:ext cx="10508100" cy="6795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b="1" lang="en-US" sz="1800"/>
              <a:t>Batch gradient descent</a:t>
            </a:r>
            <a:r>
              <a:rPr lang="en-US" sz="1800"/>
              <a:t> - the simplest and the slowest one, compute gradients for all data</a:t>
            </a:r>
            <a:endParaRPr sz="1800"/>
          </a:p>
        </p:txBody>
      </p:sp>
      <p:pic>
        <p:nvPicPr>
          <p:cNvPr id="528" name="Google Shape;528;p41"/>
          <p:cNvPicPr preferRelativeResize="0"/>
          <p:nvPr/>
        </p:nvPicPr>
        <p:blipFill>
          <a:blip r:embed="rId5">
            <a:alphaModFix/>
          </a:blip>
          <a:stretch>
            <a:fillRect/>
          </a:stretch>
        </p:blipFill>
        <p:spPr>
          <a:xfrm>
            <a:off x="4052725" y="3310400"/>
            <a:ext cx="2338800" cy="605249"/>
          </a:xfrm>
          <a:prstGeom prst="rect">
            <a:avLst/>
          </a:prstGeom>
          <a:noFill/>
          <a:ln>
            <a:noFill/>
          </a:ln>
        </p:spPr>
      </p:pic>
      <p:cxnSp>
        <p:nvCxnSpPr>
          <p:cNvPr id="529" name="Google Shape;529;p41"/>
          <p:cNvCxnSpPr/>
          <p:nvPr/>
        </p:nvCxnSpPr>
        <p:spPr>
          <a:xfrm flipH="1">
            <a:off x="6557800" y="2346575"/>
            <a:ext cx="1975200" cy="1200900"/>
          </a:xfrm>
          <a:prstGeom prst="straightConnector1">
            <a:avLst/>
          </a:prstGeom>
          <a:noFill/>
          <a:ln cap="flat" cmpd="sng" w="19050">
            <a:solidFill>
              <a:schemeClr val="dk2"/>
            </a:solidFill>
            <a:prstDash val="solid"/>
            <a:round/>
            <a:headEnd len="med" w="med" type="none"/>
            <a:tailEnd len="med" w="med" type="triangle"/>
          </a:ln>
        </p:spPr>
      </p:cxnSp>
      <p:sp>
        <p:nvSpPr>
          <p:cNvPr id="530" name="Google Shape;530;p41"/>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000"/>
              <a:t>source: </a:t>
            </a:r>
            <a:r>
              <a:rPr lang="en-US" sz="1000" u="sng">
                <a:solidFill>
                  <a:schemeClr val="hlink"/>
                </a:solidFill>
                <a:hlinkClick r:id="rId6"/>
              </a:rPr>
              <a:t>S. Ruder post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2"/>
          <p:cNvSpPr txBox="1"/>
          <p:nvPr>
            <p:ph idx="1" type="body"/>
          </p:nvPr>
        </p:nvSpPr>
        <p:spPr>
          <a:xfrm>
            <a:off x="307925" y="966875"/>
            <a:ext cx="108798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We know how the gradients are computed - backpropagation i.e. chain rule</a:t>
            </a:r>
            <a:endParaRPr sz="2400">
              <a:latin typeface="Times New Roman"/>
              <a:ea typeface="Times New Roman"/>
              <a:cs typeface="Times New Roman"/>
              <a:sym typeface="Times New Roman"/>
            </a:endParaRPr>
          </a:p>
        </p:txBody>
      </p:sp>
      <p:sp>
        <p:nvSpPr>
          <p:cNvPr id="536" name="Google Shape;536;p4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pic>
        <p:nvPicPr>
          <p:cNvPr id="537" name="Google Shape;537;p42"/>
          <p:cNvPicPr preferRelativeResize="0"/>
          <p:nvPr/>
        </p:nvPicPr>
        <p:blipFill>
          <a:blip r:embed="rId3">
            <a:alphaModFix/>
          </a:blip>
          <a:stretch>
            <a:fillRect/>
          </a:stretch>
        </p:blipFill>
        <p:spPr>
          <a:xfrm>
            <a:off x="629975" y="1532800"/>
            <a:ext cx="3620726" cy="891775"/>
          </a:xfrm>
          <a:prstGeom prst="rect">
            <a:avLst/>
          </a:prstGeom>
          <a:noFill/>
          <a:ln>
            <a:noFill/>
          </a:ln>
        </p:spPr>
      </p:pic>
      <p:sp>
        <p:nvSpPr>
          <p:cNvPr id="538" name="Google Shape;538;p42"/>
          <p:cNvSpPr txBox="1"/>
          <p:nvPr/>
        </p:nvSpPr>
        <p:spPr>
          <a:xfrm>
            <a:off x="4511425" y="1509075"/>
            <a:ext cx="2338800" cy="8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gradients are used to update model parameters:</a:t>
            </a:r>
            <a:endParaRPr sz="1800"/>
          </a:p>
        </p:txBody>
      </p:sp>
      <p:pic>
        <p:nvPicPr>
          <p:cNvPr id="539" name="Google Shape;539;p42"/>
          <p:cNvPicPr preferRelativeResize="0"/>
          <p:nvPr/>
        </p:nvPicPr>
        <p:blipFill>
          <a:blip r:embed="rId4">
            <a:alphaModFix/>
          </a:blip>
          <a:stretch>
            <a:fillRect/>
          </a:stretch>
        </p:blipFill>
        <p:spPr>
          <a:xfrm>
            <a:off x="7237175" y="1509075"/>
            <a:ext cx="3033073" cy="771600"/>
          </a:xfrm>
          <a:prstGeom prst="rect">
            <a:avLst/>
          </a:prstGeom>
          <a:noFill/>
          <a:ln>
            <a:noFill/>
          </a:ln>
        </p:spPr>
      </p:pic>
      <p:sp>
        <p:nvSpPr>
          <p:cNvPr id="540" name="Google Shape;540;p42"/>
          <p:cNvSpPr txBox="1"/>
          <p:nvPr/>
        </p:nvSpPr>
        <p:spPr>
          <a:xfrm>
            <a:off x="387150" y="2741600"/>
            <a:ext cx="108798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p:txBody>
      </p:sp>
      <p:sp>
        <p:nvSpPr>
          <p:cNvPr id="541" name="Google Shape;541;p42"/>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5"/>
              </a:rPr>
              <a:t>S. Ruder post</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547" name="Google Shape;547;p43"/>
          <p:cNvSpPr txBox="1"/>
          <p:nvPr/>
        </p:nvSpPr>
        <p:spPr>
          <a:xfrm>
            <a:off x="387150" y="752499"/>
            <a:ext cx="108798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a:p>
            <a:pPr indent="-342900" lvl="0" marL="457200" rtl="0">
              <a:spcBef>
                <a:spcPts val="0"/>
              </a:spcBef>
              <a:spcAft>
                <a:spcPts val="0"/>
              </a:spcAft>
              <a:buSzPts val="1800"/>
              <a:buChar char="●"/>
            </a:pPr>
            <a:r>
              <a:rPr b="1" lang="en-US" sz="1800"/>
              <a:t>Momentum</a:t>
            </a:r>
            <a:r>
              <a:rPr lang="en-US" sz="1800"/>
              <a:t> - improves SGD by adding velocity term which accumulates gradient vector during training</a:t>
            </a:r>
            <a:endParaRPr sz="1800"/>
          </a:p>
        </p:txBody>
      </p:sp>
      <p:sp>
        <p:nvSpPr>
          <p:cNvPr id="548" name="Google Shape;548;p43"/>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S. Ruder post</a:t>
            </a:r>
            <a:endParaRPr sz="1000"/>
          </a:p>
        </p:txBody>
      </p:sp>
      <p:pic>
        <p:nvPicPr>
          <p:cNvPr id="549" name="Google Shape;549;p43"/>
          <p:cNvPicPr preferRelativeResize="0"/>
          <p:nvPr/>
        </p:nvPicPr>
        <p:blipFill>
          <a:blip r:embed="rId4">
            <a:alphaModFix/>
          </a:blip>
          <a:stretch>
            <a:fillRect/>
          </a:stretch>
        </p:blipFill>
        <p:spPr>
          <a:xfrm>
            <a:off x="3786800" y="2350850"/>
            <a:ext cx="2865800" cy="1103325"/>
          </a:xfrm>
          <a:prstGeom prst="rect">
            <a:avLst/>
          </a:prstGeom>
          <a:noFill/>
          <a:ln>
            <a:noFill/>
          </a:ln>
        </p:spPr>
      </p:pic>
      <p:sp>
        <p:nvSpPr>
          <p:cNvPr id="550" name="Google Shape;550;p43"/>
          <p:cNvSpPr txBox="1"/>
          <p:nvPr/>
        </p:nvSpPr>
        <p:spPr>
          <a:xfrm>
            <a:off x="7016025" y="2350788"/>
            <a:ext cx="4740600" cy="110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chemeClr val="accent1"/>
                </a:solidFill>
              </a:rPr>
              <a:t>gamma</a:t>
            </a:r>
            <a:r>
              <a:rPr lang="en-US" sz="1800">
                <a:solidFill>
                  <a:schemeClr val="accent1"/>
                </a:solidFill>
              </a:rPr>
              <a:t> - momentum term, usually 0.9, when 0 we recover SGD </a:t>
            </a:r>
            <a:endParaRPr sz="1800">
              <a:solidFill>
                <a:schemeClr val="accent1"/>
              </a:solidFill>
            </a:endParaRPr>
          </a:p>
        </p:txBody>
      </p:sp>
      <p:pic>
        <p:nvPicPr>
          <p:cNvPr id="551" name="Google Shape;551;p43"/>
          <p:cNvPicPr preferRelativeResize="0"/>
          <p:nvPr/>
        </p:nvPicPr>
        <p:blipFill>
          <a:blip r:embed="rId5">
            <a:alphaModFix/>
          </a:blip>
          <a:stretch>
            <a:fillRect/>
          </a:stretch>
        </p:blipFill>
        <p:spPr>
          <a:xfrm>
            <a:off x="387150" y="2599888"/>
            <a:ext cx="2338800" cy="605249"/>
          </a:xfrm>
          <a:prstGeom prst="rect">
            <a:avLst/>
          </a:prstGeom>
          <a:noFill/>
          <a:ln>
            <a:noFill/>
          </a:ln>
        </p:spPr>
      </p:pic>
      <p:cxnSp>
        <p:nvCxnSpPr>
          <p:cNvPr id="552" name="Google Shape;552;p43"/>
          <p:cNvCxnSpPr/>
          <p:nvPr/>
        </p:nvCxnSpPr>
        <p:spPr>
          <a:xfrm flipH="1">
            <a:off x="5491200" y="4132175"/>
            <a:ext cx="1461600" cy="221100"/>
          </a:xfrm>
          <a:prstGeom prst="straightConnector1">
            <a:avLst/>
          </a:prstGeom>
          <a:noFill/>
          <a:ln cap="flat" cmpd="sng" w="9525">
            <a:solidFill>
              <a:schemeClr val="dk2"/>
            </a:solidFill>
            <a:prstDash val="solid"/>
            <a:round/>
            <a:headEnd len="med" w="med" type="none"/>
            <a:tailEnd len="med" w="med" type="triangle"/>
          </a:ln>
        </p:spPr>
      </p:cxnSp>
      <p:sp>
        <p:nvSpPr>
          <p:cNvPr id="553" name="Google Shape;553;p43"/>
          <p:cNvSpPr txBox="1"/>
          <p:nvPr/>
        </p:nvSpPr>
        <p:spPr>
          <a:xfrm>
            <a:off x="7126650" y="3658125"/>
            <a:ext cx="3081300" cy="94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It simulates Newton dynamics problem with gradient being the force</a:t>
            </a:r>
            <a:endParaRPr sz="1800"/>
          </a:p>
        </p:txBody>
      </p:sp>
      <p:pic>
        <p:nvPicPr>
          <p:cNvPr id="554" name="Google Shape;554;p43"/>
          <p:cNvPicPr preferRelativeResize="0"/>
          <p:nvPr/>
        </p:nvPicPr>
        <p:blipFill>
          <a:blip r:embed="rId6">
            <a:alphaModFix/>
          </a:blip>
          <a:stretch>
            <a:fillRect/>
          </a:stretch>
        </p:blipFill>
        <p:spPr>
          <a:xfrm flipH="1">
            <a:off x="1242750" y="3691975"/>
            <a:ext cx="4169425" cy="2141775"/>
          </a:xfrm>
          <a:prstGeom prst="rect">
            <a:avLst/>
          </a:prstGeom>
          <a:noFill/>
          <a:ln>
            <a:noFill/>
          </a:ln>
        </p:spPr>
      </p:pic>
      <p:cxnSp>
        <p:nvCxnSpPr>
          <p:cNvPr id="555" name="Google Shape;555;p43"/>
          <p:cNvCxnSpPr/>
          <p:nvPr/>
        </p:nvCxnSpPr>
        <p:spPr>
          <a:xfrm>
            <a:off x="2156950" y="3199875"/>
            <a:ext cx="118500" cy="616200"/>
          </a:xfrm>
          <a:prstGeom prst="straightConnector1">
            <a:avLst/>
          </a:prstGeom>
          <a:noFill/>
          <a:ln cap="flat" cmpd="sng" w="28575">
            <a:solidFill>
              <a:schemeClr val="accent2"/>
            </a:solidFill>
            <a:prstDash val="solid"/>
            <a:round/>
            <a:headEnd len="med" w="med" type="none"/>
            <a:tailEnd len="med" w="med" type="triangle"/>
          </a:ln>
        </p:spPr>
      </p:cxnSp>
      <p:cxnSp>
        <p:nvCxnSpPr>
          <p:cNvPr id="556" name="Google Shape;556;p43"/>
          <p:cNvCxnSpPr/>
          <p:nvPr/>
        </p:nvCxnSpPr>
        <p:spPr>
          <a:xfrm flipH="1">
            <a:off x="4140000" y="3531700"/>
            <a:ext cx="158100" cy="308100"/>
          </a:xfrm>
          <a:prstGeom prst="straightConnector1">
            <a:avLst/>
          </a:prstGeom>
          <a:noFill/>
          <a:ln cap="flat" cmpd="sng" w="28575">
            <a:solidFill>
              <a:schemeClr val="accent2"/>
            </a:solidFill>
            <a:prstDash val="solid"/>
            <a:round/>
            <a:headEnd len="med" w="med" type="none"/>
            <a:tailEnd len="med" w="med" type="triangle"/>
          </a:ln>
        </p:spPr>
      </p:cxnSp>
      <p:grpSp>
        <p:nvGrpSpPr>
          <p:cNvPr id="557" name="Google Shape;557;p43"/>
          <p:cNvGrpSpPr/>
          <p:nvPr/>
        </p:nvGrpSpPr>
        <p:grpSpPr>
          <a:xfrm>
            <a:off x="430500" y="3010200"/>
            <a:ext cx="1303800" cy="924475"/>
            <a:chOff x="430500" y="3010200"/>
            <a:chExt cx="1303800" cy="924475"/>
          </a:xfrm>
        </p:grpSpPr>
        <p:sp>
          <p:nvSpPr>
            <p:cNvPr id="558" name="Google Shape;558;p43"/>
            <p:cNvSpPr txBox="1"/>
            <p:nvPr/>
          </p:nvSpPr>
          <p:spPr>
            <a:xfrm>
              <a:off x="576775" y="3010200"/>
              <a:ext cx="1106100" cy="44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SGD</a:t>
              </a:r>
              <a:endParaRPr b="1" sz="1800"/>
            </a:p>
          </p:txBody>
        </p:sp>
        <p:sp>
          <p:nvSpPr>
            <p:cNvPr id="559" name="Google Shape;559;p43"/>
            <p:cNvSpPr txBox="1"/>
            <p:nvPr/>
          </p:nvSpPr>
          <p:spPr>
            <a:xfrm>
              <a:off x="430500" y="3255175"/>
              <a:ext cx="1303800" cy="67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stops after each step</a:t>
              </a:r>
              <a:endParaRPr/>
            </a:p>
          </p:txBody>
        </p:sp>
      </p:grpSp>
      <p:sp>
        <p:nvSpPr>
          <p:cNvPr id="560" name="Google Shape;560;p43"/>
          <p:cNvSpPr txBox="1"/>
          <p:nvPr/>
        </p:nvSpPr>
        <p:spPr>
          <a:xfrm>
            <a:off x="7205650" y="4890675"/>
            <a:ext cx="3847800" cy="79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Note: </a:t>
            </a:r>
            <a:r>
              <a:rPr lang="en-US" sz="1800">
                <a:solidFill>
                  <a:schemeClr val="accent2"/>
                </a:solidFill>
              </a:rPr>
              <a:t>Momentum equal 1 means no friction, the movement will never stop</a:t>
            </a:r>
            <a:endParaRPr sz="18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4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566" name="Google Shape;566;p44"/>
          <p:cNvSpPr txBox="1"/>
          <p:nvPr/>
        </p:nvSpPr>
        <p:spPr>
          <a:xfrm>
            <a:off x="387150" y="752500"/>
            <a:ext cx="113853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a:p>
            <a:pPr indent="-342900" lvl="0" marL="457200" rtl="0">
              <a:spcBef>
                <a:spcPts val="0"/>
              </a:spcBef>
              <a:spcAft>
                <a:spcPts val="0"/>
              </a:spcAft>
              <a:buSzPts val="1800"/>
              <a:buChar char="●"/>
            </a:pPr>
            <a:r>
              <a:rPr b="1" lang="en-US" sz="1800"/>
              <a:t>Momentum</a:t>
            </a:r>
            <a:r>
              <a:rPr lang="en-US" sz="1800"/>
              <a:t> - improves SGD by adding velocity term which accumulates gradient vector during training</a:t>
            </a:r>
            <a:endParaRPr sz="1800"/>
          </a:p>
          <a:p>
            <a:pPr indent="-342900" lvl="0" marL="457200" rtl="0">
              <a:spcBef>
                <a:spcPts val="0"/>
              </a:spcBef>
              <a:spcAft>
                <a:spcPts val="0"/>
              </a:spcAft>
              <a:buSzPts val="1800"/>
              <a:buChar char="●"/>
            </a:pPr>
            <a:r>
              <a:rPr b="1" lang="en-US" sz="1800"/>
              <a:t>Nesterov accelerated gradient (NAG)</a:t>
            </a:r>
            <a:r>
              <a:rPr lang="en-US" sz="1800"/>
              <a:t> - extension to the momentum method, compute gradient by approximating position in the next step</a:t>
            </a:r>
            <a:endParaRPr sz="1800"/>
          </a:p>
        </p:txBody>
      </p:sp>
      <p:sp>
        <p:nvSpPr>
          <p:cNvPr id="567" name="Google Shape;567;p44"/>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S. Ruder post</a:t>
            </a:r>
            <a:endParaRPr sz="1000"/>
          </a:p>
        </p:txBody>
      </p:sp>
      <p:pic>
        <p:nvPicPr>
          <p:cNvPr id="568" name="Google Shape;568;p44"/>
          <p:cNvPicPr preferRelativeResize="0"/>
          <p:nvPr/>
        </p:nvPicPr>
        <p:blipFill>
          <a:blip r:embed="rId4">
            <a:alphaModFix/>
          </a:blip>
          <a:stretch>
            <a:fillRect/>
          </a:stretch>
        </p:blipFill>
        <p:spPr>
          <a:xfrm>
            <a:off x="5833175" y="2992363"/>
            <a:ext cx="4185225" cy="1138100"/>
          </a:xfrm>
          <a:prstGeom prst="rect">
            <a:avLst/>
          </a:prstGeom>
          <a:noFill/>
          <a:ln>
            <a:noFill/>
          </a:ln>
        </p:spPr>
      </p:pic>
      <p:pic>
        <p:nvPicPr>
          <p:cNvPr id="569" name="Google Shape;569;p44"/>
          <p:cNvPicPr preferRelativeResize="0"/>
          <p:nvPr/>
        </p:nvPicPr>
        <p:blipFill>
          <a:blip r:embed="rId5">
            <a:alphaModFix/>
          </a:blip>
          <a:stretch>
            <a:fillRect/>
          </a:stretch>
        </p:blipFill>
        <p:spPr>
          <a:xfrm>
            <a:off x="1621925" y="3009762"/>
            <a:ext cx="2865800" cy="1103325"/>
          </a:xfrm>
          <a:prstGeom prst="rect">
            <a:avLst/>
          </a:prstGeom>
          <a:noFill/>
          <a:ln>
            <a:noFill/>
          </a:ln>
        </p:spPr>
      </p:pic>
      <p:cxnSp>
        <p:nvCxnSpPr>
          <p:cNvPr id="570" name="Google Shape;570;p44"/>
          <p:cNvCxnSpPr/>
          <p:nvPr/>
        </p:nvCxnSpPr>
        <p:spPr>
          <a:xfrm>
            <a:off x="4701050" y="3484300"/>
            <a:ext cx="7743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4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576" name="Google Shape;576;p45"/>
          <p:cNvSpPr txBox="1"/>
          <p:nvPr/>
        </p:nvSpPr>
        <p:spPr>
          <a:xfrm>
            <a:off x="387150" y="752500"/>
            <a:ext cx="113853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a:p>
            <a:pPr indent="-342900" lvl="0" marL="457200" rtl="0">
              <a:spcBef>
                <a:spcPts val="0"/>
              </a:spcBef>
              <a:spcAft>
                <a:spcPts val="0"/>
              </a:spcAft>
              <a:buSzPts val="1800"/>
              <a:buChar char="●"/>
            </a:pPr>
            <a:r>
              <a:rPr b="1" lang="en-US" sz="1800"/>
              <a:t>Momentum</a:t>
            </a:r>
            <a:r>
              <a:rPr lang="en-US" sz="1800"/>
              <a:t> - improves SGD by adding velocity term which accumulates gradient vector during training</a:t>
            </a:r>
            <a:endParaRPr sz="1800"/>
          </a:p>
          <a:p>
            <a:pPr indent="-342900" lvl="0" marL="457200" rtl="0">
              <a:spcBef>
                <a:spcPts val="0"/>
              </a:spcBef>
              <a:spcAft>
                <a:spcPts val="0"/>
              </a:spcAft>
              <a:buSzPts val="1800"/>
              <a:buChar char="●"/>
            </a:pPr>
            <a:r>
              <a:rPr b="1" lang="en-US" sz="1800"/>
              <a:t>Nesterov accelerated gradient (NAG)</a:t>
            </a:r>
            <a:r>
              <a:rPr lang="en-US" sz="1800"/>
              <a:t> - extension to the momentum method, compute gradient by approximating position in the next step</a:t>
            </a:r>
            <a:endParaRPr sz="1800"/>
          </a:p>
          <a:p>
            <a:pPr indent="-342900" lvl="0" marL="457200" rtl="0">
              <a:spcBef>
                <a:spcPts val="0"/>
              </a:spcBef>
              <a:spcAft>
                <a:spcPts val="0"/>
              </a:spcAft>
              <a:buSzPts val="1800"/>
              <a:buChar char="●"/>
            </a:pPr>
            <a:r>
              <a:rPr b="1" lang="en-US" sz="1800"/>
              <a:t>Adagrad</a:t>
            </a:r>
            <a:r>
              <a:rPr lang="en-US" sz="1800"/>
              <a:t> (Duchi, J 2011)- performs adaptive tuning of learning rate based on model parameters</a:t>
            </a:r>
            <a:endParaRPr sz="1800"/>
          </a:p>
        </p:txBody>
      </p:sp>
      <p:sp>
        <p:nvSpPr>
          <p:cNvPr id="577" name="Google Shape;577;p45"/>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S. Ruder post</a:t>
            </a:r>
            <a:endParaRPr sz="1000"/>
          </a:p>
        </p:txBody>
      </p:sp>
      <p:grpSp>
        <p:nvGrpSpPr>
          <p:cNvPr id="578" name="Google Shape;578;p45"/>
          <p:cNvGrpSpPr/>
          <p:nvPr/>
        </p:nvGrpSpPr>
        <p:grpSpPr>
          <a:xfrm>
            <a:off x="1013600" y="2917238"/>
            <a:ext cx="4019275" cy="833875"/>
            <a:chOff x="974100" y="3012063"/>
            <a:chExt cx="4019275" cy="833875"/>
          </a:xfrm>
        </p:grpSpPr>
        <p:pic>
          <p:nvPicPr>
            <p:cNvPr id="579" name="Google Shape;579;p45"/>
            <p:cNvPicPr preferRelativeResize="0"/>
            <p:nvPr/>
          </p:nvPicPr>
          <p:blipFill>
            <a:blip r:embed="rId4">
              <a:alphaModFix/>
            </a:blip>
            <a:stretch>
              <a:fillRect/>
            </a:stretch>
          </p:blipFill>
          <p:spPr>
            <a:xfrm>
              <a:off x="974100" y="3012063"/>
              <a:ext cx="3387200" cy="833875"/>
            </a:xfrm>
            <a:prstGeom prst="rect">
              <a:avLst/>
            </a:prstGeom>
            <a:noFill/>
            <a:ln>
              <a:noFill/>
            </a:ln>
          </p:spPr>
        </p:pic>
        <p:pic>
          <p:nvPicPr>
            <p:cNvPr id="580" name="Google Shape;580;p45"/>
            <p:cNvPicPr preferRelativeResize="0"/>
            <p:nvPr/>
          </p:nvPicPr>
          <p:blipFill>
            <a:blip r:embed="rId5">
              <a:alphaModFix/>
            </a:blip>
            <a:stretch>
              <a:fillRect/>
            </a:stretch>
          </p:blipFill>
          <p:spPr>
            <a:xfrm>
              <a:off x="3960650" y="3114775"/>
              <a:ext cx="1032725" cy="423500"/>
            </a:xfrm>
            <a:prstGeom prst="rect">
              <a:avLst/>
            </a:prstGeom>
            <a:noFill/>
            <a:ln>
              <a:noFill/>
            </a:ln>
          </p:spPr>
        </p:pic>
      </p:grpSp>
      <p:sp>
        <p:nvSpPr>
          <p:cNvPr id="581" name="Google Shape;581;p45"/>
          <p:cNvSpPr txBox="1"/>
          <p:nvPr/>
        </p:nvSpPr>
        <p:spPr>
          <a:xfrm>
            <a:off x="1943625" y="3689725"/>
            <a:ext cx="2544000" cy="27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Gt is a sum of square gradients accumulated over all time steps</a:t>
            </a:r>
            <a:endParaRPr sz="1800">
              <a:solidFill>
                <a:schemeClr val="accent2"/>
              </a:solidFill>
            </a:endParaRPr>
          </a:p>
        </p:txBody>
      </p:sp>
      <p:pic>
        <p:nvPicPr>
          <p:cNvPr id="582" name="Google Shape;582;p45"/>
          <p:cNvPicPr preferRelativeResize="0"/>
          <p:nvPr/>
        </p:nvPicPr>
        <p:blipFill>
          <a:blip r:embed="rId6">
            <a:alphaModFix/>
          </a:blip>
          <a:stretch>
            <a:fillRect/>
          </a:stretch>
        </p:blipFill>
        <p:spPr>
          <a:xfrm>
            <a:off x="5715725" y="3336363"/>
            <a:ext cx="6143625" cy="571500"/>
          </a:xfrm>
          <a:prstGeom prst="rect">
            <a:avLst/>
          </a:prstGeom>
          <a:noFill/>
          <a:ln cap="flat" cmpd="sng" w="9525">
            <a:solidFill>
              <a:schemeClr val="accent2"/>
            </a:solidFill>
            <a:prstDash val="solid"/>
            <a:round/>
            <a:headEnd len="sm" w="sm" type="none"/>
            <a:tailEnd len="sm" w="sm" type="none"/>
          </a:ln>
        </p:spPr>
      </p:pic>
      <p:cxnSp>
        <p:nvCxnSpPr>
          <p:cNvPr id="583" name="Google Shape;583;p45"/>
          <p:cNvCxnSpPr/>
          <p:nvPr/>
        </p:nvCxnSpPr>
        <p:spPr>
          <a:xfrm flipH="1" rot="10800000">
            <a:off x="4487625" y="3503713"/>
            <a:ext cx="1149000" cy="462600"/>
          </a:xfrm>
          <a:prstGeom prst="straightConnector1">
            <a:avLst/>
          </a:prstGeom>
          <a:noFill/>
          <a:ln cap="flat" cmpd="sng" w="28575">
            <a:solidFill>
              <a:schemeClr val="accent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0"/>
          <p:cNvSpPr txBox="1"/>
          <p:nvPr>
            <p:ph idx="1" type="body"/>
          </p:nvPr>
        </p:nvSpPr>
        <p:spPr>
          <a:xfrm>
            <a:off x="307925" y="966872"/>
            <a:ext cx="3296400" cy="476400"/>
          </a:xfrm>
          <a:prstGeom prst="rect">
            <a:avLst/>
          </a:prstGeom>
          <a:noFill/>
          <a:ln>
            <a:noFill/>
          </a:ln>
        </p:spPr>
        <p:txBody>
          <a:bodyPr anchorCtr="0" anchor="t" bIns="45700" lIns="91425" spcFirstLastPara="1" rIns="91425" wrap="square" tIns="45700">
            <a:noAutofit/>
          </a:bodyPr>
          <a:lstStyle/>
          <a:p>
            <a:pPr indent="-381000" lvl="0" marL="457200" marR="0" rtl="0" algn="just">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DL is fun!</a:t>
            </a:r>
            <a:endParaRPr b="0" sz="2400">
              <a:latin typeface="Times New Roman"/>
              <a:ea typeface="Times New Roman"/>
              <a:cs typeface="Times New Roman"/>
              <a:sym typeface="Times New Roman"/>
            </a:endParaRPr>
          </a:p>
        </p:txBody>
      </p:sp>
      <p:sp>
        <p:nvSpPr>
          <p:cNvPr id="52" name="Google Shape;52;p1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pic>
        <p:nvPicPr>
          <p:cNvPr id="53" name="Google Shape;53;p10"/>
          <p:cNvPicPr preferRelativeResize="0"/>
          <p:nvPr/>
        </p:nvPicPr>
        <p:blipFill>
          <a:blip r:embed="rId3">
            <a:alphaModFix/>
          </a:blip>
          <a:stretch>
            <a:fillRect/>
          </a:stretch>
        </p:blipFill>
        <p:spPr>
          <a:xfrm>
            <a:off x="307925" y="1508825"/>
            <a:ext cx="5748651" cy="3840350"/>
          </a:xfrm>
          <a:prstGeom prst="rect">
            <a:avLst/>
          </a:prstGeom>
          <a:noFill/>
          <a:ln>
            <a:noFill/>
          </a:ln>
        </p:spPr>
      </p:pic>
      <p:sp>
        <p:nvSpPr>
          <p:cNvPr id="54" name="Google Shape;54;p10"/>
          <p:cNvSpPr txBox="1"/>
          <p:nvPr/>
        </p:nvSpPr>
        <p:spPr>
          <a:xfrm>
            <a:off x="4058975" y="5399750"/>
            <a:ext cx="1722600" cy="31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u="sng">
                <a:solidFill>
                  <a:schemeClr val="hlink"/>
                </a:solidFill>
                <a:hlinkClick r:id="rId4"/>
              </a:rPr>
              <a:t>Deep dream</a:t>
            </a:r>
            <a:endParaRPr i="1"/>
          </a:p>
        </p:txBody>
      </p:sp>
      <p:pic>
        <p:nvPicPr>
          <p:cNvPr id="55" name="Google Shape;55;p10"/>
          <p:cNvPicPr preferRelativeResize="0"/>
          <p:nvPr/>
        </p:nvPicPr>
        <p:blipFill>
          <a:blip r:embed="rId5">
            <a:alphaModFix/>
          </a:blip>
          <a:stretch>
            <a:fillRect/>
          </a:stretch>
        </p:blipFill>
        <p:spPr>
          <a:xfrm>
            <a:off x="6129225" y="1786100"/>
            <a:ext cx="5633050" cy="3421025"/>
          </a:xfrm>
          <a:prstGeom prst="rect">
            <a:avLst/>
          </a:prstGeom>
          <a:noFill/>
          <a:ln>
            <a:noFill/>
          </a:ln>
        </p:spPr>
      </p:pic>
      <p:sp>
        <p:nvSpPr>
          <p:cNvPr id="56" name="Google Shape;56;p10"/>
          <p:cNvSpPr txBox="1"/>
          <p:nvPr/>
        </p:nvSpPr>
        <p:spPr>
          <a:xfrm>
            <a:off x="9066925" y="5263125"/>
            <a:ext cx="2416200" cy="31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u="sng">
                <a:solidFill>
                  <a:schemeClr val="hlink"/>
                </a:solidFill>
                <a:hlinkClick r:id="rId6"/>
              </a:rPr>
              <a:t>Neural style transfer</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589" name="Google Shape;589;p46"/>
          <p:cNvSpPr txBox="1"/>
          <p:nvPr/>
        </p:nvSpPr>
        <p:spPr>
          <a:xfrm>
            <a:off x="387150" y="752500"/>
            <a:ext cx="113853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a:p>
            <a:pPr indent="-342900" lvl="0" marL="457200" rtl="0">
              <a:spcBef>
                <a:spcPts val="0"/>
              </a:spcBef>
              <a:spcAft>
                <a:spcPts val="0"/>
              </a:spcAft>
              <a:buSzPts val="1800"/>
              <a:buChar char="●"/>
            </a:pPr>
            <a:r>
              <a:rPr b="1" lang="en-US" sz="1800"/>
              <a:t>Momentum</a:t>
            </a:r>
            <a:r>
              <a:rPr lang="en-US" sz="1800"/>
              <a:t> - improves SGD by adding velocity term which accumulates gradient vector during training</a:t>
            </a:r>
            <a:endParaRPr sz="1800"/>
          </a:p>
          <a:p>
            <a:pPr indent="-342900" lvl="0" marL="457200" rtl="0">
              <a:spcBef>
                <a:spcPts val="0"/>
              </a:spcBef>
              <a:spcAft>
                <a:spcPts val="0"/>
              </a:spcAft>
              <a:buSzPts val="1800"/>
              <a:buChar char="●"/>
            </a:pPr>
            <a:r>
              <a:rPr b="1" lang="en-US" sz="1800"/>
              <a:t>Nesterov accelerated gradient (NAG)</a:t>
            </a:r>
            <a:r>
              <a:rPr lang="en-US" sz="1800"/>
              <a:t> - extension to the momentum method, compute gradient by approximating position in the next step</a:t>
            </a:r>
            <a:endParaRPr sz="1800"/>
          </a:p>
          <a:p>
            <a:pPr indent="-342900" lvl="0" marL="457200" rtl="0">
              <a:spcBef>
                <a:spcPts val="0"/>
              </a:spcBef>
              <a:spcAft>
                <a:spcPts val="0"/>
              </a:spcAft>
              <a:buSzPts val="1800"/>
              <a:buChar char="●"/>
            </a:pPr>
            <a:r>
              <a:rPr b="1" lang="en-US" sz="1800"/>
              <a:t>Adagrad</a:t>
            </a:r>
            <a:r>
              <a:rPr lang="en-US" sz="1800"/>
              <a:t> (Duchi, J 2011)- performs adaptive tuning of learning rate based on model parameters</a:t>
            </a:r>
            <a:endParaRPr sz="1800"/>
          </a:p>
          <a:p>
            <a:pPr indent="-342900" lvl="0" marL="457200" rtl="0">
              <a:spcBef>
                <a:spcPts val="0"/>
              </a:spcBef>
              <a:spcAft>
                <a:spcPts val="0"/>
              </a:spcAft>
              <a:buSzPts val="1800"/>
              <a:buChar char="●"/>
            </a:pPr>
            <a:r>
              <a:rPr b="1" lang="en-US" sz="1800"/>
              <a:t>Adadelta</a:t>
            </a:r>
            <a:r>
              <a:rPr lang="en-US" sz="1800"/>
              <a:t> (Zeiler, M. D. (2012)), </a:t>
            </a:r>
            <a:r>
              <a:rPr b="1" lang="en-US" sz="1800"/>
              <a:t>RMSprop</a:t>
            </a:r>
            <a:r>
              <a:rPr lang="en-US" sz="1800"/>
              <a:t> (G. Hinton) - extensions to Adagrad, reduces the problem with </a:t>
            </a:r>
            <a:r>
              <a:rPr lang="en-US" sz="1800"/>
              <a:t>monotonically</a:t>
            </a:r>
            <a:r>
              <a:rPr lang="en-US" sz="1800"/>
              <a:t> decreasing learning rate by </a:t>
            </a:r>
            <a:endParaRPr sz="1800"/>
          </a:p>
        </p:txBody>
      </p:sp>
      <p:sp>
        <p:nvSpPr>
          <p:cNvPr id="590" name="Google Shape;590;p46"/>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S. Ruder post</a:t>
            </a:r>
            <a:endParaRPr sz="1000"/>
          </a:p>
        </p:txBody>
      </p:sp>
      <p:pic>
        <p:nvPicPr>
          <p:cNvPr id="591" name="Google Shape;591;p46"/>
          <p:cNvPicPr preferRelativeResize="0"/>
          <p:nvPr/>
        </p:nvPicPr>
        <p:blipFill>
          <a:blip r:embed="rId4">
            <a:alphaModFix/>
          </a:blip>
          <a:stretch>
            <a:fillRect/>
          </a:stretch>
        </p:blipFill>
        <p:spPr>
          <a:xfrm>
            <a:off x="1938625" y="3543825"/>
            <a:ext cx="6819900" cy="638175"/>
          </a:xfrm>
          <a:prstGeom prst="rect">
            <a:avLst/>
          </a:prstGeom>
          <a:noFill/>
          <a:ln>
            <a:noFill/>
          </a:ln>
        </p:spPr>
      </p:pic>
      <p:sp>
        <p:nvSpPr>
          <p:cNvPr id="592" name="Google Shape;592;p46"/>
          <p:cNvSpPr txBox="1"/>
          <p:nvPr/>
        </p:nvSpPr>
        <p:spPr>
          <a:xfrm>
            <a:off x="2457200" y="4150375"/>
            <a:ext cx="64788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RMSprop implementation: decay_rate is usually 0.9</a:t>
            </a:r>
            <a:endParaRPr sz="180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598" name="Google Shape;598;p47"/>
          <p:cNvSpPr txBox="1"/>
          <p:nvPr/>
        </p:nvSpPr>
        <p:spPr>
          <a:xfrm>
            <a:off x="387150" y="752500"/>
            <a:ext cx="11385300" cy="679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gradient descent</a:t>
            </a:r>
            <a:r>
              <a:rPr lang="en-US" sz="1800"/>
              <a:t> - </a:t>
            </a:r>
            <a:r>
              <a:rPr lang="en-US" sz="1800">
                <a:solidFill>
                  <a:schemeClr val="dk1"/>
                </a:solidFill>
              </a:rPr>
              <a:t>the simplest and the slowest one, compute gradients for all data</a:t>
            </a:r>
            <a:endParaRPr sz="1800">
              <a:solidFill>
                <a:schemeClr val="dk1"/>
              </a:solidFill>
            </a:endParaRPr>
          </a:p>
          <a:p>
            <a:pPr indent="-342900" lvl="0" marL="457200" rtl="0">
              <a:spcBef>
                <a:spcPts val="0"/>
              </a:spcBef>
              <a:spcAft>
                <a:spcPts val="0"/>
              </a:spcAft>
              <a:buSzPts val="1800"/>
              <a:buChar char="●"/>
            </a:pPr>
            <a:r>
              <a:rPr b="1" lang="en-US" sz="1800"/>
              <a:t>Stochastic gradient descent (SGD)</a:t>
            </a:r>
            <a:r>
              <a:rPr lang="en-US" sz="1800"/>
              <a:t> - (mini-batch version) - compute gradients for set of examples, typically ~10 to ~100 examples in batch</a:t>
            </a:r>
            <a:endParaRPr sz="1800"/>
          </a:p>
          <a:p>
            <a:pPr indent="-342900" lvl="0" marL="457200" rtl="0">
              <a:spcBef>
                <a:spcPts val="0"/>
              </a:spcBef>
              <a:spcAft>
                <a:spcPts val="0"/>
              </a:spcAft>
              <a:buSzPts val="1800"/>
              <a:buChar char="●"/>
            </a:pPr>
            <a:r>
              <a:rPr b="1" lang="en-US" sz="1800"/>
              <a:t>Momentum</a:t>
            </a:r>
            <a:r>
              <a:rPr lang="en-US" sz="1800"/>
              <a:t> - improves SGD by adding velocity term which accumulates gradient vector during training</a:t>
            </a:r>
            <a:endParaRPr sz="1800"/>
          </a:p>
          <a:p>
            <a:pPr indent="-342900" lvl="0" marL="457200" rtl="0">
              <a:spcBef>
                <a:spcPts val="0"/>
              </a:spcBef>
              <a:spcAft>
                <a:spcPts val="0"/>
              </a:spcAft>
              <a:buSzPts val="1800"/>
              <a:buChar char="●"/>
            </a:pPr>
            <a:r>
              <a:rPr b="1" lang="en-US" sz="1800"/>
              <a:t>Nesterov accelerated gradient (NAG)</a:t>
            </a:r>
            <a:r>
              <a:rPr lang="en-US" sz="1800"/>
              <a:t> - extension to the momentum method, compute gradient by approximating position in the next step</a:t>
            </a:r>
            <a:endParaRPr sz="1800"/>
          </a:p>
          <a:p>
            <a:pPr indent="-342900" lvl="0" marL="457200" rtl="0">
              <a:spcBef>
                <a:spcPts val="0"/>
              </a:spcBef>
              <a:spcAft>
                <a:spcPts val="0"/>
              </a:spcAft>
              <a:buSzPts val="1800"/>
              <a:buChar char="●"/>
            </a:pPr>
            <a:r>
              <a:rPr b="1" lang="en-US" sz="1800"/>
              <a:t>Adagrad</a:t>
            </a:r>
            <a:r>
              <a:rPr lang="en-US" sz="1800"/>
              <a:t> (Duchi, J 2011)- performs adaptive tuning of learning rate based on model parameters</a:t>
            </a:r>
            <a:endParaRPr sz="1800"/>
          </a:p>
          <a:p>
            <a:pPr indent="-342900" lvl="0" marL="457200" rtl="0">
              <a:spcBef>
                <a:spcPts val="0"/>
              </a:spcBef>
              <a:spcAft>
                <a:spcPts val="0"/>
              </a:spcAft>
              <a:buSzPts val="1800"/>
              <a:buChar char="●"/>
            </a:pPr>
            <a:r>
              <a:rPr b="1" lang="en-US" sz="1800"/>
              <a:t>Adadelta</a:t>
            </a:r>
            <a:r>
              <a:rPr lang="en-US" sz="1800"/>
              <a:t> (Zeiler, M. D. (2012)), </a:t>
            </a:r>
            <a:r>
              <a:rPr b="1" lang="en-US" sz="1800"/>
              <a:t>RMSprop</a:t>
            </a:r>
            <a:r>
              <a:rPr lang="en-US" sz="1800"/>
              <a:t> (G. Hinton) - extensions to Adagrad, reduces the problem with monotonically decreasing learning rate by</a:t>
            </a:r>
            <a:endParaRPr sz="1800"/>
          </a:p>
          <a:p>
            <a:pPr indent="-342900" lvl="0" marL="457200" rtl="0">
              <a:spcBef>
                <a:spcPts val="0"/>
              </a:spcBef>
              <a:spcAft>
                <a:spcPts val="0"/>
              </a:spcAft>
              <a:buSzPts val="1800"/>
              <a:buChar char="●"/>
            </a:pPr>
            <a:r>
              <a:rPr b="1" lang="en-US" sz="1800"/>
              <a:t>Adam</a:t>
            </a:r>
            <a:r>
              <a:rPr lang="en-US" sz="1800"/>
              <a:t> (Adaptive Moment Estimation) (Kingma, D. P., &amp; Ba, J. L. (2015)) - a marriage of </a:t>
            </a:r>
            <a:r>
              <a:rPr b="1" lang="en-US" sz="1800"/>
              <a:t>momentum</a:t>
            </a:r>
            <a:r>
              <a:rPr lang="en-US" sz="1800"/>
              <a:t> and </a:t>
            </a:r>
            <a:r>
              <a:rPr b="1" lang="en-US" sz="1800"/>
              <a:t>RMSprop</a:t>
            </a:r>
            <a:r>
              <a:rPr lang="en-US" sz="1800"/>
              <a:t> methods</a:t>
            </a:r>
            <a:endParaRPr sz="1800"/>
          </a:p>
        </p:txBody>
      </p:sp>
      <p:sp>
        <p:nvSpPr>
          <p:cNvPr id="599" name="Google Shape;599;p47"/>
          <p:cNvSpPr txBox="1"/>
          <p:nvPr/>
        </p:nvSpPr>
        <p:spPr>
          <a:xfrm>
            <a:off x="8178750" y="6502450"/>
            <a:ext cx="2307000" cy="27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S. Ruder post</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4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605" name="Google Shape;605;p48"/>
          <p:cNvSpPr txBox="1"/>
          <p:nvPr/>
        </p:nvSpPr>
        <p:spPr>
          <a:xfrm>
            <a:off x="387150" y="752500"/>
            <a:ext cx="11385300" cy="50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Comparison of different optimizers</a:t>
            </a:r>
            <a:endParaRPr sz="1800"/>
          </a:p>
        </p:txBody>
      </p:sp>
      <p:pic>
        <p:nvPicPr>
          <p:cNvPr descr="opt2.gif" id="606" name="Google Shape;606;p48"/>
          <p:cNvPicPr preferRelativeResize="0"/>
          <p:nvPr/>
        </p:nvPicPr>
        <p:blipFill>
          <a:blip r:embed="rId3">
            <a:alphaModFix/>
          </a:blip>
          <a:stretch>
            <a:fillRect/>
          </a:stretch>
        </p:blipFill>
        <p:spPr>
          <a:xfrm>
            <a:off x="486525" y="1432850"/>
            <a:ext cx="6015925" cy="4657475"/>
          </a:xfrm>
          <a:prstGeom prst="rect">
            <a:avLst/>
          </a:prstGeom>
          <a:noFill/>
          <a:ln>
            <a:noFill/>
          </a:ln>
        </p:spPr>
      </p:pic>
      <p:sp>
        <p:nvSpPr>
          <p:cNvPr id="607" name="Google Shape;607;p48"/>
          <p:cNvSpPr txBox="1"/>
          <p:nvPr/>
        </p:nvSpPr>
        <p:spPr>
          <a:xfrm>
            <a:off x="8146650" y="6233525"/>
            <a:ext cx="3000000" cy="50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Images credit:</a:t>
            </a:r>
            <a:r>
              <a:rPr lang="en-US" sz="1100">
                <a:solidFill>
                  <a:schemeClr val="dk1"/>
                </a:solidFill>
                <a:uFill>
                  <a:noFill/>
                </a:uFill>
                <a:hlinkClick r:id="rId4"/>
              </a:rPr>
              <a:t> </a:t>
            </a:r>
            <a:r>
              <a:rPr lang="en-US" sz="1100" u="sng">
                <a:solidFill>
                  <a:schemeClr val="hlink"/>
                </a:solidFill>
                <a:hlinkClick r:id="rId5"/>
              </a:rPr>
              <a:t>Alec Radford</a:t>
            </a:r>
            <a:r>
              <a:rPr lang="en-US" sz="1100">
                <a:solidFill>
                  <a:schemeClr val="dk1"/>
                </a:solidFill>
              </a:rPr>
              <a:t>. </a:t>
            </a:r>
            <a:endParaRPr/>
          </a:p>
        </p:txBody>
      </p:sp>
      <p:sp>
        <p:nvSpPr>
          <p:cNvPr id="608" name="Google Shape;608;p48"/>
          <p:cNvSpPr txBox="1"/>
          <p:nvPr/>
        </p:nvSpPr>
        <p:spPr>
          <a:xfrm>
            <a:off x="6676250" y="1266925"/>
            <a:ext cx="4179600" cy="45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Now it is recommended to use Adam, Adadelta, RMSprop</a:t>
            </a:r>
            <a:endParaRPr sz="1800">
              <a:solidFill>
                <a:schemeClr val="accen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4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Optimizer</a:t>
            </a:r>
            <a:endParaRPr sz="4050"/>
          </a:p>
        </p:txBody>
      </p:sp>
      <p:sp>
        <p:nvSpPr>
          <p:cNvPr id="614" name="Google Shape;614;p49"/>
          <p:cNvSpPr txBox="1"/>
          <p:nvPr/>
        </p:nvSpPr>
        <p:spPr>
          <a:xfrm>
            <a:off x="387150" y="752500"/>
            <a:ext cx="11385300" cy="50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The choice of the optimizer may significantly affect model predictions</a:t>
            </a:r>
            <a:endParaRPr sz="1800"/>
          </a:p>
        </p:txBody>
      </p:sp>
      <p:pic>
        <p:nvPicPr>
          <p:cNvPr id="615" name="Google Shape;615;p49"/>
          <p:cNvPicPr preferRelativeResize="0"/>
          <p:nvPr/>
        </p:nvPicPr>
        <p:blipFill>
          <a:blip r:embed="rId3">
            <a:alphaModFix/>
          </a:blip>
          <a:stretch>
            <a:fillRect/>
          </a:stretch>
        </p:blipFill>
        <p:spPr>
          <a:xfrm>
            <a:off x="515675" y="1256200"/>
            <a:ext cx="5500576" cy="2074525"/>
          </a:xfrm>
          <a:prstGeom prst="rect">
            <a:avLst/>
          </a:prstGeom>
          <a:noFill/>
          <a:ln>
            <a:noFill/>
          </a:ln>
        </p:spPr>
      </p:pic>
      <p:sp>
        <p:nvSpPr>
          <p:cNvPr id="616" name="Google Shape;616;p49"/>
          <p:cNvSpPr txBox="1"/>
          <p:nvPr/>
        </p:nvSpPr>
        <p:spPr>
          <a:xfrm>
            <a:off x="5971950" y="1399950"/>
            <a:ext cx="5936400" cy="75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Style transfer:</a:t>
            </a:r>
            <a:r>
              <a:rPr lang="en-US" sz="1800"/>
              <a:t> which optimizer choose to get the best results?</a:t>
            </a:r>
            <a:endParaRPr sz="1800"/>
          </a:p>
        </p:txBody>
      </p:sp>
      <p:pic>
        <p:nvPicPr>
          <p:cNvPr id="617" name="Google Shape;617;p49"/>
          <p:cNvPicPr preferRelativeResize="0"/>
          <p:nvPr/>
        </p:nvPicPr>
        <p:blipFill>
          <a:blip r:embed="rId4">
            <a:alphaModFix/>
          </a:blip>
          <a:stretch>
            <a:fillRect/>
          </a:stretch>
        </p:blipFill>
        <p:spPr>
          <a:xfrm>
            <a:off x="387150" y="3330725"/>
            <a:ext cx="5979052" cy="3111500"/>
          </a:xfrm>
          <a:prstGeom prst="rect">
            <a:avLst/>
          </a:prstGeom>
          <a:noFill/>
          <a:ln>
            <a:noFill/>
          </a:ln>
        </p:spPr>
      </p:pic>
      <p:pic>
        <p:nvPicPr>
          <p:cNvPr id="618" name="Google Shape;618;p49"/>
          <p:cNvPicPr preferRelativeResize="0"/>
          <p:nvPr/>
        </p:nvPicPr>
        <p:blipFill>
          <a:blip r:embed="rId5">
            <a:alphaModFix/>
          </a:blip>
          <a:stretch>
            <a:fillRect/>
          </a:stretch>
        </p:blipFill>
        <p:spPr>
          <a:xfrm>
            <a:off x="6438852" y="2261050"/>
            <a:ext cx="5520997" cy="3979199"/>
          </a:xfrm>
          <a:prstGeom prst="rect">
            <a:avLst/>
          </a:prstGeom>
          <a:noFill/>
          <a:ln>
            <a:noFill/>
          </a:ln>
        </p:spPr>
      </p:pic>
      <p:sp>
        <p:nvSpPr>
          <p:cNvPr id="619" name="Google Shape;619;p49"/>
          <p:cNvSpPr txBox="1"/>
          <p:nvPr/>
        </p:nvSpPr>
        <p:spPr>
          <a:xfrm>
            <a:off x="7515900" y="6539100"/>
            <a:ext cx="3366900" cy="31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000"/>
              <a:t>source: </a:t>
            </a:r>
            <a:r>
              <a:rPr i="1" lang="en-US" sz="1000" u="sng">
                <a:solidFill>
                  <a:schemeClr val="hlink"/>
                </a:solidFill>
                <a:hlinkClick r:id="rId6"/>
              </a:rPr>
              <a:t>Slav Ivanov blog post</a:t>
            </a:r>
            <a:endParaRPr i="1" sz="1000"/>
          </a:p>
        </p:txBody>
      </p:sp>
      <p:pic>
        <p:nvPicPr>
          <p:cNvPr id="620" name="Google Shape;620;p49"/>
          <p:cNvPicPr preferRelativeResize="0"/>
          <p:nvPr/>
        </p:nvPicPr>
        <p:blipFill>
          <a:blip r:embed="rId7">
            <a:alphaModFix/>
          </a:blip>
          <a:stretch>
            <a:fillRect/>
          </a:stretch>
        </p:blipFill>
        <p:spPr>
          <a:xfrm>
            <a:off x="9239667" y="6169375"/>
            <a:ext cx="2925650" cy="4591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5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626" name="Google Shape;626;p50"/>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627" name="Google Shape;627;p50"/>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8" name="Google Shape;628;p50"/>
          <p:cNvSpPr/>
          <p:nvPr/>
        </p:nvSpPr>
        <p:spPr>
          <a:xfrm>
            <a:off x="917075" y="1331725"/>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629" name="Google Shape;629;p50"/>
          <p:cNvCxnSpPr>
            <a:stCxn id="627" idx="1"/>
            <a:endCxn id="628"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630" name="Google Shape;630;p50"/>
          <p:cNvSpPr/>
          <p:nvPr/>
        </p:nvSpPr>
        <p:spPr>
          <a:xfrm>
            <a:off x="5792788" y="96048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631" name="Google Shape;631;p50"/>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632" name="Google Shape;632;p50"/>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633" name="Google Shape;633;p50"/>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634" name="Google Shape;634;p50"/>
          <p:cNvSpPr/>
          <p:nvPr/>
        </p:nvSpPr>
        <p:spPr>
          <a:xfrm>
            <a:off x="676788" y="3329188"/>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635" name="Google Shape;635;p50"/>
          <p:cNvCxnSpPr>
            <a:stCxn id="634" idx="3"/>
            <a:endCxn id="627"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636" name="Google Shape;636;p50"/>
          <p:cNvCxnSpPr>
            <a:stCxn id="632" idx="0"/>
            <a:endCxn id="627"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637" name="Google Shape;637;p50"/>
          <p:cNvCxnSpPr>
            <a:stCxn id="633" idx="0"/>
            <a:endCxn id="627"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638" name="Google Shape;638;p50"/>
          <p:cNvCxnSpPr>
            <a:stCxn id="631" idx="1"/>
            <a:endCxn id="627"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639" name="Google Shape;639;p50"/>
          <p:cNvCxnSpPr>
            <a:stCxn id="630" idx="2"/>
            <a:endCxn id="627"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Initialization</a:t>
            </a:r>
            <a:endParaRPr sz="4050"/>
          </a:p>
        </p:txBody>
      </p:sp>
      <p:sp>
        <p:nvSpPr>
          <p:cNvPr id="645" name="Google Shape;645;p51"/>
          <p:cNvSpPr txBox="1"/>
          <p:nvPr/>
        </p:nvSpPr>
        <p:spPr>
          <a:xfrm>
            <a:off x="387150" y="752500"/>
            <a:ext cx="11385300" cy="50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We’ve seen the performance of each methods on the convergence:</a:t>
            </a:r>
            <a:endParaRPr sz="1800"/>
          </a:p>
        </p:txBody>
      </p:sp>
      <p:pic>
        <p:nvPicPr>
          <p:cNvPr descr="opt2.gif" id="646" name="Google Shape;646;p51"/>
          <p:cNvPicPr preferRelativeResize="0"/>
          <p:nvPr/>
        </p:nvPicPr>
        <p:blipFill>
          <a:blip r:embed="rId3">
            <a:alphaModFix/>
          </a:blip>
          <a:stretch>
            <a:fillRect/>
          </a:stretch>
        </p:blipFill>
        <p:spPr>
          <a:xfrm>
            <a:off x="571150" y="1266925"/>
            <a:ext cx="4682975" cy="3625525"/>
          </a:xfrm>
          <a:prstGeom prst="rect">
            <a:avLst/>
          </a:prstGeom>
          <a:noFill/>
          <a:ln>
            <a:noFill/>
          </a:ln>
        </p:spPr>
      </p:pic>
      <p:sp>
        <p:nvSpPr>
          <p:cNvPr id="647" name="Google Shape;647;p51"/>
          <p:cNvSpPr txBox="1"/>
          <p:nvPr/>
        </p:nvSpPr>
        <p:spPr>
          <a:xfrm>
            <a:off x="508950" y="4892450"/>
            <a:ext cx="3000000" cy="50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Images credit:</a:t>
            </a:r>
            <a:r>
              <a:rPr lang="en-US" sz="1100">
                <a:solidFill>
                  <a:schemeClr val="dk1"/>
                </a:solidFill>
                <a:uFill>
                  <a:noFill/>
                </a:uFill>
                <a:hlinkClick r:id="rId4"/>
              </a:rPr>
              <a:t> </a:t>
            </a:r>
            <a:r>
              <a:rPr lang="en-US" sz="1100" u="sng">
                <a:solidFill>
                  <a:schemeClr val="hlink"/>
                </a:solidFill>
                <a:hlinkClick r:id="rId5"/>
              </a:rPr>
              <a:t>Alec Radford</a:t>
            </a:r>
            <a:r>
              <a:rPr lang="en-US" sz="1100">
                <a:solidFill>
                  <a:schemeClr val="dk1"/>
                </a:solidFill>
              </a:rPr>
              <a:t>. </a:t>
            </a:r>
            <a:endParaRPr/>
          </a:p>
        </p:txBody>
      </p:sp>
      <p:sp>
        <p:nvSpPr>
          <p:cNvPr id="648" name="Google Shape;648;p51"/>
          <p:cNvSpPr txBox="1"/>
          <p:nvPr/>
        </p:nvSpPr>
        <p:spPr>
          <a:xfrm>
            <a:off x="5661825" y="1266925"/>
            <a:ext cx="5440200" cy="735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One of the biggest problems in DL was </a:t>
            </a:r>
            <a:r>
              <a:rPr lang="en-US" sz="1800"/>
              <a:t>improper</a:t>
            </a:r>
            <a:r>
              <a:rPr lang="en-US" sz="1800"/>
              <a:t> initialization of system parameters</a:t>
            </a:r>
            <a:endParaRPr sz="1800"/>
          </a:p>
          <a:p>
            <a:pPr indent="-342900" lvl="0" marL="457200">
              <a:spcBef>
                <a:spcPts val="0"/>
              </a:spcBef>
              <a:spcAft>
                <a:spcPts val="0"/>
              </a:spcAft>
              <a:buSzPts val="1800"/>
              <a:buChar char="●"/>
            </a:pPr>
            <a:r>
              <a:rPr lang="en-US" sz="1800"/>
              <a:t>Mostly solved thanks to normalization techniques (</a:t>
            </a:r>
            <a:r>
              <a:rPr b="1" lang="en-US" sz="1800"/>
              <a:t>discussed later in the talk</a:t>
            </a:r>
            <a:r>
              <a:rPr lang="en-US" sz="1800"/>
              <a:t>)</a:t>
            </a:r>
            <a:endParaRPr sz="1800"/>
          </a:p>
        </p:txBody>
      </p:sp>
      <p:sp>
        <p:nvSpPr>
          <p:cNvPr id="649" name="Google Shape;649;p51"/>
          <p:cNvSpPr txBox="1"/>
          <p:nvPr/>
        </p:nvSpPr>
        <p:spPr>
          <a:xfrm>
            <a:off x="5661825" y="2782175"/>
            <a:ext cx="6175800" cy="90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initialize weights with some small random numbers</a:t>
            </a:r>
            <a:endParaRPr sz="1800"/>
          </a:p>
          <a:p>
            <a:pPr indent="-342900" lvl="0" marL="457200">
              <a:spcBef>
                <a:spcPts val="0"/>
              </a:spcBef>
              <a:spcAft>
                <a:spcPts val="0"/>
              </a:spcAft>
              <a:buSzPts val="1800"/>
              <a:buChar char="●"/>
            </a:pPr>
            <a:r>
              <a:rPr lang="en-US" sz="1800"/>
              <a:t>This helps to break symmetries in our model</a:t>
            </a:r>
            <a:endParaRPr sz="1800"/>
          </a:p>
        </p:txBody>
      </p:sp>
      <p:sp>
        <p:nvSpPr>
          <p:cNvPr id="650" name="Google Shape;650;p51"/>
          <p:cNvSpPr txBox="1"/>
          <p:nvPr/>
        </p:nvSpPr>
        <p:spPr>
          <a:xfrm>
            <a:off x="5971925" y="3650500"/>
            <a:ext cx="52188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Probably the</a:t>
            </a:r>
            <a:r>
              <a:rPr lang="en-US" sz="1800"/>
              <a:t> most popular is </a:t>
            </a:r>
            <a:r>
              <a:rPr b="1" lang="en-US" sz="1800"/>
              <a:t>Glorot</a:t>
            </a:r>
            <a:r>
              <a:rPr lang="en-US" sz="1800"/>
              <a:t>, </a:t>
            </a:r>
            <a:r>
              <a:rPr b="1" lang="en-US" sz="1800"/>
              <a:t>Bengio (2010)</a:t>
            </a:r>
            <a:r>
              <a:rPr lang="en-US" sz="1800"/>
              <a:t> initialization:</a:t>
            </a:r>
            <a:endParaRPr sz="1800"/>
          </a:p>
        </p:txBody>
      </p:sp>
      <p:pic>
        <p:nvPicPr>
          <p:cNvPr id="651" name="Google Shape;651;p51"/>
          <p:cNvPicPr preferRelativeResize="0"/>
          <p:nvPr/>
        </p:nvPicPr>
        <p:blipFill>
          <a:blip r:embed="rId6">
            <a:alphaModFix/>
          </a:blip>
          <a:stretch>
            <a:fillRect/>
          </a:stretch>
        </p:blipFill>
        <p:spPr>
          <a:xfrm>
            <a:off x="6705038" y="4329050"/>
            <a:ext cx="3752575" cy="835800"/>
          </a:xfrm>
          <a:prstGeom prst="rect">
            <a:avLst/>
          </a:prstGeom>
          <a:noFill/>
          <a:ln>
            <a:noFill/>
          </a:ln>
        </p:spPr>
      </p:pic>
      <p:cxnSp>
        <p:nvCxnSpPr>
          <p:cNvPr id="652" name="Google Shape;652;p51"/>
          <p:cNvCxnSpPr>
            <a:endCxn id="651" idx="2"/>
          </p:cNvCxnSpPr>
          <p:nvPr/>
        </p:nvCxnSpPr>
        <p:spPr>
          <a:xfrm flipH="1" rot="10800000">
            <a:off x="7912326" y="5164850"/>
            <a:ext cx="669000" cy="700800"/>
          </a:xfrm>
          <a:prstGeom prst="straightConnector1">
            <a:avLst/>
          </a:prstGeom>
          <a:noFill/>
          <a:ln cap="flat" cmpd="sng" w="19050">
            <a:solidFill>
              <a:schemeClr val="dk2"/>
            </a:solidFill>
            <a:prstDash val="solid"/>
            <a:round/>
            <a:headEnd len="med" w="med" type="none"/>
            <a:tailEnd len="med" w="med" type="triangle"/>
          </a:ln>
        </p:spPr>
      </p:cxnSp>
      <p:sp>
        <p:nvSpPr>
          <p:cNvPr id="653" name="Google Shape;653;p51"/>
          <p:cNvSpPr txBox="1"/>
          <p:nvPr/>
        </p:nvSpPr>
        <p:spPr>
          <a:xfrm>
            <a:off x="6964350" y="5807825"/>
            <a:ext cx="4226400" cy="50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m/n - number of input.output units </a:t>
            </a:r>
            <a:endParaRPr sz="1800">
              <a:solidFill>
                <a:schemeClr val="accent1"/>
              </a:solidFill>
            </a:endParaRPr>
          </a:p>
        </p:txBody>
      </p:sp>
      <p:sp>
        <p:nvSpPr>
          <p:cNvPr id="654" name="Google Shape;654;p51"/>
          <p:cNvSpPr txBox="1"/>
          <p:nvPr/>
        </p:nvSpPr>
        <p:spPr>
          <a:xfrm>
            <a:off x="6184638" y="6246625"/>
            <a:ext cx="4793400" cy="39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We usually initialize bias vector with zero</a:t>
            </a:r>
            <a:endParaRPr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5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Initialization</a:t>
            </a:r>
            <a:endParaRPr sz="4050"/>
          </a:p>
        </p:txBody>
      </p:sp>
      <p:sp>
        <p:nvSpPr>
          <p:cNvPr id="660" name="Google Shape;660;p52"/>
          <p:cNvSpPr txBox="1"/>
          <p:nvPr/>
        </p:nvSpPr>
        <p:spPr>
          <a:xfrm>
            <a:off x="387150" y="752500"/>
            <a:ext cx="11385300" cy="50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We’ve seen the performance of each methods on the convergence:</a:t>
            </a:r>
            <a:endParaRPr sz="1800"/>
          </a:p>
        </p:txBody>
      </p:sp>
      <p:pic>
        <p:nvPicPr>
          <p:cNvPr descr="opt2.gif" id="661" name="Google Shape;661;p52"/>
          <p:cNvPicPr preferRelativeResize="0"/>
          <p:nvPr/>
        </p:nvPicPr>
        <p:blipFill>
          <a:blip r:embed="rId3">
            <a:alphaModFix/>
          </a:blip>
          <a:stretch>
            <a:fillRect/>
          </a:stretch>
        </p:blipFill>
        <p:spPr>
          <a:xfrm>
            <a:off x="571150" y="1266925"/>
            <a:ext cx="4682975" cy="3625525"/>
          </a:xfrm>
          <a:prstGeom prst="rect">
            <a:avLst/>
          </a:prstGeom>
          <a:noFill/>
          <a:ln>
            <a:noFill/>
          </a:ln>
        </p:spPr>
      </p:pic>
      <p:sp>
        <p:nvSpPr>
          <p:cNvPr id="662" name="Google Shape;662;p52"/>
          <p:cNvSpPr txBox="1"/>
          <p:nvPr/>
        </p:nvSpPr>
        <p:spPr>
          <a:xfrm>
            <a:off x="508950" y="4892450"/>
            <a:ext cx="3000000" cy="50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Images credit:</a:t>
            </a:r>
            <a:r>
              <a:rPr lang="en-US" sz="1100">
                <a:solidFill>
                  <a:schemeClr val="dk1"/>
                </a:solidFill>
                <a:uFill>
                  <a:noFill/>
                </a:uFill>
                <a:hlinkClick r:id="rId4"/>
              </a:rPr>
              <a:t> </a:t>
            </a:r>
            <a:r>
              <a:rPr lang="en-US" sz="1100" u="sng">
                <a:solidFill>
                  <a:schemeClr val="hlink"/>
                </a:solidFill>
                <a:hlinkClick r:id="rId5"/>
              </a:rPr>
              <a:t>Alec Radford</a:t>
            </a:r>
            <a:r>
              <a:rPr lang="en-US" sz="1100">
                <a:solidFill>
                  <a:schemeClr val="dk1"/>
                </a:solidFill>
              </a:rPr>
              <a:t>. </a:t>
            </a:r>
            <a:endParaRPr/>
          </a:p>
        </p:txBody>
      </p:sp>
      <p:sp>
        <p:nvSpPr>
          <p:cNvPr id="663" name="Google Shape;663;p52"/>
          <p:cNvSpPr txBox="1"/>
          <p:nvPr/>
        </p:nvSpPr>
        <p:spPr>
          <a:xfrm>
            <a:off x="5661825" y="1266925"/>
            <a:ext cx="5440200" cy="735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One of the biggest problems in DL was improper initialization of system parameters</a:t>
            </a:r>
            <a:endParaRPr sz="1800"/>
          </a:p>
          <a:p>
            <a:pPr indent="-342900" lvl="0" marL="457200" rtl="0">
              <a:spcBef>
                <a:spcPts val="0"/>
              </a:spcBef>
              <a:spcAft>
                <a:spcPts val="0"/>
              </a:spcAft>
              <a:buSzPts val="1800"/>
              <a:buChar char="●"/>
            </a:pPr>
            <a:r>
              <a:rPr lang="en-US" sz="1800"/>
              <a:t>Mostly solved thanks to normalization techniques (</a:t>
            </a:r>
            <a:r>
              <a:rPr b="1" lang="en-US" sz="1800"/>
              <a:t>discussed later in the talk</a:t>
            </a:r>
            <a:r>
              <a:rPr lang="en-US" sz="1800"/>
              <a:t>)</a:t>
            </a:r>
            <a:endParaRPr sz="1800"/>
          </a:p>
        </p:txBody>
      </p:sp>
      <p:sp>
        <p:nvSpPr>
          <p:cNvPr id="664" name="Google Shape;664;p52"/>
          <p:cNvSpPr txBox="1"/>
          <p:nvPr/>
        </p:nvSpPr>
        <p:spPr>
          <a:xfrm>
            <a:off x="5661825" y="2782175"/>
            <a:ext cx="6175800" cy="90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initialize weights with some small random numbers</a:t>
            </a:r>
            <a:endParaRPr sz="1800"/>
          </a:p>
          <a:p>
            <a:pPr indent="-342900" lvl="0" marL="457200" rtl="0">
              <a:spcBef>
                <a:spcPts val="0"/>
              </a:spcBef>
              <a:spcAft>
                <a:spcPts val="0"/>
              </a:spcAft>
              <a:buSzPts val="1800"/>
              <a:buChar char="●"/>
            </a:pPr>
            <a:r>
              <a:rPr lang="en-US" sz="1800"/>
              <a:t>This helps to break symmetries in our model</a:t>
            </a:r>
            <a:endParaRPr sz="1800"/>
          </a:p>
        </p:txBody>
      </p:sp>
      <p:sp>
        <p:nvSpPr>
          <p:cNvPr id="665" name="Google Shape;665;p52"/>
          <p:cNvSpPr txBox="1"/>
          <p:nvPr/>
        </p:nvSpPr>
        <p:spPr>
          <a:xfrm>
            <a:off x="5971925" y="3650500"/>
            <a:ext cx="5218800" cy="5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Less popular but worth to try: </a:t>
            </a:r>
            <a:r>
              <a:rPr b="1" lang="en-US" sz="1800"/>
              <a:t>orthogonal initialization (Saxe et al. ( 2013 ))</a:t>
            </a:r>
            <a:r>
              <a:rPr lang="en-US" sz="1800"/>
              <a:t>: orthogonal matrices preserve the norm, hence we can mostly avoid the vanishing and exploding gradients.</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Initialization</a:t>
            </a:r>
            <a:endParaRPr sz="4050"/>
          </a:p>
        </p:txBody>
      </p:sp>
      <p:sp>
        <p:nvSpPr>
          <p:cNvPr id="671" name="Google Shape;671;p53"/>
          <p:cNvSpPr txBox="1"/>
          <p:nvPr/>
        </p:nvSpPr>
        <p:spPr>
          <a:xfrm>
            <a:off x="387150" y="752500"/>
            <a:ext cx="11385300" cy="50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We’ve seen the performance of each methods on the convergence:</a:t>
            </a:r>
            <a:endParaRPr sz="1800"/>
          </a:p>
        </p:txBody>
      </p:sp>
      <p:pic>
        <p:nvPicPr>
          <p:cNvPr descr="opt2.gif" id="672" name="Google Shape;672;p53"/>
          <p:cNvPicPr preferRelativeResize="0"/>
          <p:nvPr/>
        </p:nvPicPr>
        <p:blipFill>
          <a:blip r:embed="rId3">
            <a:alphaModFix/>
          </a:blip>
          <a:stretch>
            <a:fillRect/>
          </a:stretch>
        </p:blipFill>
        <p:spPr>
          <a:xfrm>
            <a:off x="571150" y="1266925"/>
            <a:ext cx="4682975" cy="3625525"/>
          </a:xfrm>
          <a:prstGeom prst="rect">
            <a:avLst/>
          </a:prstGeom>
          <a:noFill/>
          <a:ln>
            <a:noFill/>
          </a:ln>
        </p:spPr>
      </p:pic>
      <p:sp>
        <p:nvSpPr>
          <p:cNvPr id="673" name="Google Shape;673;p53"/>
          <p:cNvSpPr txBox="1"/>
          <p:nvPr/>
        </p:nvSpPr>
        <p:spPr>
          <a:xfrm>
            <a:off x="508950" y="4892450"/>
            <a:ext cx="3000000" cy="50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Images credit:</a:t>
            </a:r>
            <a:r>
              <a:rPr lang="en-US" sz="1100">
                <a:solidFill>
                  <a:schemeClr val="dk1"/>
                </a:solidFill>
                <a:uFill>
                  <a:noFill/>
                </a:uFill>
                <a:hlinkClick r:id="rId4"/>
              </a:rPr>
              <a:t> </a:t>
            </a:r>
            <a:r>
              <a:rPr lang="en-US" sz="1100" u="sng">
                <a:solidFill>
                  <a:schemeClr val="hlink"/>
                </a:solidFill>
                <a:hlinkClick r:id="rId5"/>
              </a:rPr>
              <a:t>Alec Radford</a:t>
            </a:r>
            <a:r>
              <a:rPr lang="en-US" sz="1100">
                <a:solidFill>
                  <a:schemeClr val="dk1"/>
                </a:solidFill>
              </a:rPr>
              <a:t>. </a:t>
            </a:r>
            <a:endParaRPr/>
          </a:p>
        </p:txBody>
      </p:sp>
      <p:sp>
        <p:nvSpPr>
          <p:cNvPr id="674" name="Google Shape;674;p53"/>
          <p:cNvSpPr txBox="1"/>
          <p:nvPr/>
        </p:nvSpPr>
        <p:spPr>
          <a:xfrm>
            <a:off x="5661825" y="1266925"/>
            <a:ext cx="5440200" cy="735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One of the biggest problems in DL was improper initialization of system parameters</a:t>
            </a:r>
            <a:endParaRPr sz="1800"/>
          </a:p>
          <a:p>
            <a:pPr indent="-342900" lvl="0" marL="457200" rtl="0">
              <a:spcBef>
                <a:spcPts val="0"/>
              </a:spcBef>
              <a:spcAft>
                <a:spcPts val="0"/>
              </a:spcAft>
              <a:buSzPts val="1800"/>
              <a:buChar char="●"/>
            </a:pPr>
            <a:r>
              <a:rPr lang="en-US" sz="1800"/>
              <a:t>Mostly solved thanks to normalization techniques (</a:t>
            </a:r>
            <a:r>
              <a:rPr b="1" lang="en-US" sz="1800"/>
              <a:t>discussed later in the talk</a:t>
            </a:r>
            <a:r>
              <a:rPr lang="en-US" sz="1800"/>
              <a:t>)</a:t>
            </a:r>
            <a:endParaRPr sz="1800"/>
          </a:p>
        </p:txBody>
      </p:sp>
      <p:sp>
        <p:nvSpPr>
          <p:cNvPr id="675" name="Google Shape;675;p53"/>
          <p:cNvSpPr txBox="1"/>
          <p:nvPr/>
        </p:nvSpPr>
        <p:spPr>
          <a:xfrm>
            <a:off x="5661825" y="2782175"/>
            <a:ext cx="6175800" cy="90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initialize weights with some small random numbers</a:t>
            </a:r>
            <a:endParaRPr sz="1800"/>
          </a:p>
          <a:p>
            <a:pPr indent="-342900" lvl="0" marL="457200" rtl="0">
              <a:spcBef>
                <a:spcPts val="0"/>
              </a:spcBef>
              <a:spcAft>
                <a:spcPts val="0"/>
              </a:spcAft>
              <a:buSzPts val="1800"/>
              <a:buChar char="●"/>
            </a:pPr>
            <a:r>
              <a:rPr lang="en-US" sz="1800"/>
              <a:t>This helps to break symmetries in our model</a:t>
            </a:r>
            <a:endParaRPr sz="1800"/>
          </a:p>
        </p:txBody>
      </p:sp>
      <p:sp>
        <p:nvSpPr>
          <p:cNvPr id="676" name="Google Shape;676;p53"/>
          <p:cNvSpPr txBox="1"/>
          <p:nvPr/>
        </p:nvSpPr>
        <p:spPr>
          <a:xfrm>
            <a:off x="5971925" y="3650500"/>
            <a:ext cx="5218800" cy="5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Sparse initialization (Martens ( 2010 ))</a:t>
            </a:r>
            <a:r>
              <a:rPr lang="en-US" sz="1800"/>
              <a:t> - each unit is initialized to have k non-zero weights</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5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682" name="Google Shape;682;p54"/>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683" name="Google Shape;683;p54"/>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Google Shape;684;p54"/>
          <p:cNvSpPr/>
          <p:nvPr/>
        </p:nvSpPr>
        <p:spPr>
          <a:xfrm>
            <a:off x="917075" y="1331725"/>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685" name="Google Shape;685;p54"/>
          <p:cNvCxnSpPr>
            <a:stCxn id="683" idx="1"/>
            <a:endCxn id="684"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686" name="Google Shape;686;p54"/>
          <p:cNvSpPr/>
          <p:nvPr/>
        </p:nvSpPr>
        <p:spPr>
          <a:xfrm>
            <a:off x="5792788" y="960488"/>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687" name="Google Shape;687;p54"/>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688" name="Google Shape;688;p54"/>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689" name="Google Shape;689;p54"/>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690" name="Google Shape;690;p54"/>
          <p:cNvSpPr/>
          <p:nvPr/>
        </p:nvSpPr>
        <p:spPr>
          <a:xfrm>
            <a:off x="676788" y="33291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691" name="Google Shape;691;p54"/>
          <p:cNvCxnSpPr>
            <a:stCxn id="690" idx="3"/>
            <a:endCxn id="683"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692" name="Google Shape;692;p54"/>
          <p:cNvCxnSpPr>
            <a:stCxn id="688" idx="0"/>
            <a:endCxn id="683"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693" name="Google Shape;693;p54"/>
          <p:cNvCxnSpPr>
            <a:stCxn id="689" idx="0"/>
            <a:endCxn id="683"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694" name="Google Shape;694;p54"/>
          <p:cNvCxnSpPr>
            <a:stCxn id="687" idx="1"/>
            <a:endCxn id="683"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695" name="Google Shape;695;p54"/>
          <p:cNvCxnSpPr>
            <a:stCxn id="686" idx="2"/>
            <a:endCxn id="683"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55"/>
          <p:cNvSpPr txBox="1"/>
          <p:nvPr>
            <p:ph idx="1" type="body"/>
          </p:nvPr>
        </p:nvSpPr>
        <p:spPr>
          <a:xfrm>
            <a:off x="307925" y="966875"/>
            <a:ext cx="105165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By choosing loss function we shape the gradient flow in the network </a:t>
            </a:r>
            <a:endParaRPr sz="2400">
              <a:latin typeface="Times New Roman"/>
              <a:ea typeface="Times New Roman"/>
              <a:cs typeface="Times New Roman"/>
              <a:sym typeface="Times New Roman"/>
            </a:endParaRPr>
          </a:p>
        </p:txBody>
      </p:sp>
      <p:sp>
        <p:nvSpPr>
          <p:cNvPr id="701" name="Google Shape;701;p5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Loss function</a:t>
            </a:r>
            <a:endParaRPr sz="4050"/>
          </a:p>
        </p:txBody>
      </p:sp>
      <p:pic>
        <p:nvPicPr>
          <p:cNvPr id="702" name="Google Shape;702;p55"/>
          <p:cNvPicPr preferRelativeResize="0"/>
          <p:nvPr/>
        </p:nvPicPr>
        <p:blipFill>
          <a:blip r:embed="rId3">
            <a:alphaModFix/>
          </a:blip>
          <a:stretch>
            <a:fillRect/>
          </a:stretch>
        </p:blipFill>
        <p:spPr>
          <a:xfrm>
            <a:off x="3545350" y="1493350"/>
            <a:ext cx="4031625" cy="992975"/>
          </a:xfrm>
          <a:prstGeom prst="rect">
            <a:avLst/>
          </a:prstGeom>
          <a:noFill/>
          <a:ln>
            <a:noFill/>
          </a:ln>
        </p:spPr>
      </p:pic>
      <p:sp>
        <p:nvSpPr>
          <p:cNvPr id="703" name="Google Shape;703;p55"/>
          <p:cNvSpPr txBox="1"/>
          <p:nvPr/>
        </p:nvSpPr>
        <p:spPr>
          <a:xfrm>
            <a:off x="339725" y="2670500"/>
            <a:ext cx="9022800" cy="51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 type of used loss function will depend on the type of problem we want to solve</a:t>
            </a:r>
            <a:endParaRPr sz="1800"/>
          </a:p>
        </p:txBody>
      </p:sp>
      <p:sp>
        <p:nvSpPr>
          <p:cNvPr id="704" name="Google Shape;704;p55"/>
          <p:cNvSpPr/>
          <p:nvPr/>
        </p:nvSpPr>
        <p:spPr>
          <a:xfrm>
            <a:off x="4688057" y="1501175"/>
            <a:ext cx="545100" cy="99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Google Shape;705;p55"/>
          <p:cNvSpPr txBox="1"/>
          <p:nvPr/>
        </p:nvSpPr>
        <p:spPr>
          <a:xfrm>
            <a:off x="307925" y="3184100"/>
            <a:ext cx="3705600" cy="105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Classification problem: </a:t>
            </a:r>
            <a:endParaRPr b="1" sz="1800"/>
          </a:p>
        </p:txBody>
      </p:sp>
      <p:pic>
        <p:nvPicPr>
          <p:cNvPr id="706" name="Google Shape;706;p55"/>
          <p:cNvPicPr preferRelativeResize="0"/>
          <p:nvPr/>
        </p:nvPicPr>
        <p:blipFill>
          <a:blip r:embed="rId4">
            <a:alphaModFix/>
          </a:blip>
          <a:stretch>
            <a:fillRect/>
          </a:stretch>
        </p:blipFill>
        <p:spPr>
          <a:xfrm>
            <a:off x="1424450" y="3715725"/>
            <a:ext cx="3604025" cy="811500"/>
          </a:xfrm>
          <a:prstGeom prst="rect">
            <a:avLst/>
          </a:prstGeom>
          <a:noFill/>
          <a:ln>
            <a:noFill/>
          </a:ln>
        </p:spPr>
      </p:pic>
      <p:pic>
        <p:nvPicPr>
          <p:cNvPr id="707" name="Google Shape;707;p55"/>
          <p:cNvPicPr preferRelativeResize="0"/>
          <p:nvPr/>
        </p:nvPicPr>
        <p:blipFill>
          <a:blip r:embed="rId5">
            <a:alphaModFix/>
          </a:blip>
          <a:stretch>
            <a:fillRect/>
          </a:stretch>
        </p:blipFill>
        <p:spPr>
          <a:xfrm>
            <a:off x="5967925" y="3555386"/>
            <a:ext cx="2826225" cy="1132175"/>
          </a:xfrm>
          <a:prstGeom prst="rect">
            <a:avLst/>
          </a:prstGeom>
          <a:noFill/>
          <a:ln>
            <a:noFill/>
          </a:ln>
        </p:spPr>
      </p:pic>
      <p:sp>
        <p:nvSpPr>
          <p:cNvPr id="708" name="Google Shape;708;p55"/>
          <p:cNvSpPr txBox="1"/>
          <p:nvPr/>
        </p:nvSpPr>
        <p:spPr>
          <a:xfrm>
            <a:off x="2599400" y="4487725"/>
            <a:ext cx="1714500" cy="28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hinge loss</a:t>
            </a:r>
            <a:endParaRPr sz="1800">
              <a:solidFill>
                <a:schemeClr val="accent1"/>
              </a:solidFill>
            </a:endParaRPr>
          </a:p>
        </p:txBody>
      </p:sp>
      <p:sp>
        <p:nvSpPr>
          <p:cNvPr id="709" name="Google Shape;709;p55"/>
          <p:cNvSpPr txBox="1"/>
          <p:nvPr/>
        </p:nvSpPr>
        <p:spPr>
          <a:xfrm>
            <a:off x="6425725" y="4527225"/>
            <a:ext cx="1714500" cy="28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chemeClr val="accent1"/>
                </a:solidFill>
              </a:rPr>
              <a:t>softmax</a:t>
            </a:r>
            <a:r>
              <a:rPr lang="en-US" sz="1800">
                <a:solidFill>
                  <a:schemeClr val="accent1"/>
                </a:solidFill>
              </a:rPr>
              <a:t> loss</a:t>
            </a:r>
            <a:endParaRPr sz="1800">
              <a:solidFill>
                <a:schemeClr val="accent1"/>
              </a:solidFill>
            </a:endParaRPr>
          </a:p>
        </p:txBody>
      </p:sp>
      <p:sp>
        <p:nvSpPr>
          <p:cNvPr id="710" name="Google Shape;710;p55"/>
          <p:cNvSpPr txBox="1"/>
          <p:nvPr/>
        </p:nvSpPr>
        <p:spPr>
          <a:xfrm>
            <a:off x="1852375" y="5058850"/>
            <a:ext cx="3176100" cy="59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also squared hinge loss</a:t>
            </a:r>
            <a:endParaRPr sz="18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1"/>
          <p:cNvSpPr txBox="1"/>
          <p:nvPr>
            <p:ph idx="1" type="body"/>
          </p:nvPr>
        </p:nvSpPr>
        <p:spPr>
          <a:xfrm>
            <a:off x="307925" y="966872"/>
            <a:ext cx="3296400" cy="476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2. </a:t>
            </a:r>
            <a:r>
              <a:rPr lang="en-US" sz="2400">
                <a:latin typeface="Times New Roman"/>
                <a:ea typeface="Times New Roman"/>
                <a:cs typeface="Times New Roman"/>
                <a:sym typeface="Times New Roman"/>
              </a:rPr>
              <a:t>DL is important</a:t>
            </a:r>
            <a:endParaRPr b="0" sz="2400">
              <a:latin typeface="Times New Roman"/>
              <a:ea typeface="Times New Roman"/>
              <a:cs typeface="Times New Roman"/>
              <a:sym typeface="Times New Roman"/>
            </a:endParaRPr>
          </a:p>
        </p:txBody>
      </p:sp>
      <p:sp>
        <p:nvSpPr>
          <p:cNvPr id="62" name="Google Shape;62;p1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pic>
        <p:nvPicPr>
          <p:cNvPr id="63" name="Google Shape;63;p11"/>
          <p:cNvPicPr preferRelativeResize="0"/>
          <p:nvPr/>
        </p:nvPicPr>
        <p:blipFill>
          <a:blip r:embed="rId3">
            <a:alphaModFix/>
          </a:blip>
          <a:stretch>
            <a:fillRect/>
          </a:stretch>
        </p:blipFill>
        <p:spPr>
          <a:xfrm>
            <a:off x="375675" y="1531875"/>
            <a:ext cx="4066075" cy="2586025"/>
          </a:xfrm>
          <a:prstGeom prst="rect">
            <a:avLst/>
          </a:prstGeom>
          <a:noFill/>
          <a:ln>
            <a:noFill/>
          </a:ln>
        </p:spPr>
      </p:pic>
      <p:sp>
        <p:nvSpPr>
          <p:cNvPr id="64" name="Google Shape;64;p11"/>
          <p:cNvSpPr txBox="1"/>
          <p:nvPr/>
        </p:nvSpPr>
        <p:spPr>
          <a:xfrm>
            <a:off x="1100475" y="4117900"/>
            <a:ext cx="3253500" cy="13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image segmentation</a:t>
            </a:r>
            <a:endParaRPr i="1"/>
          </a:p>
        </p:txBody>
      </p:sp>
      <p:pic>
        <p:nvPicPr>
          <p:cNvPr id="65" name="Google Shape;65;p11"/>
          <p:cNvPicPr preferRelativeResize="0"/>
          <p:nvPr/>
        </p:nvPicPr>
        <p:blipFill>
          <a:blip r:embed="rId4">
            <a:alphaModFix/>
          </a:blip>
          <a:stretch>
            <a:fillRect/>
          </a:stretch>
        </p:blipFill>
        <p:spPr>
          <a:xfrm>
            <a:off x="4888300" y="830100"/>
            <a:ext cx="5518299" cy="3669374"/>
          </a:xfrm>
          <a:prstGeom prst="rect">
            <a:avLst/>
          </a:prstGeom>
          <a:noFill/>
          <a:ln>
            <a:noFill/>
          </a:ln>
        </p:spPr>
      </p:pic>
      <p:sp>
        <p:nvSpPr>
          <p:cNvPr id="66" name="Google Shape;66;p11"/>
          <p:cNvSpPr txBox="1"/>
          <p:nvPr/>
        </p:nvSpPr>
        <p:spPr>
          <a:xfrm>
            <a:off x="8963225" y="4459600"/>
            <a:ext cx="2009400" cy="40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object detection</a:t>
            </a:r>
            <a:endParaRPr i="1"/>
          </a:p>
        </p:txBody>
      </p:sp>
      <p:pic>
        <p:nvPicPr>
          <p:cNvPr id="67" name="Google Shape;67;p11"/>
          <p:cNvPicPr preferRelativeResize="0"/>
          <p:nvPr/>
        </p:nvPicPr>
        <p:blipFill>
          <a:blip r:embed="rId5">
            <a:alphaModFix/>
          </a:blip>
          <a:stretch>
            <a:fillRect/>
          </a:stretch>
        </p:blipFill>
        <p:spPr>
          <a:xfrm>
            <a:off x="2472925" y="4587799"/>
            <a:ext cx="5152120" cy="2053725"/>
          </a:xfrm>
          <a:prstGeom prst="rect">
            <a:avLst/>
          </a:prstGeom>
          <a:noFill/>
          <a:ln>
            <a:noFill/>
          </a:ln>
        </p:spPr>
      </p:pic>
      <p:sp>
        <p:nvSpPr>
          <p:cNvPr id="68" name="Google Shape;68;p11"/>
          <p:cNvSpPr txBox="1"/>
          <p:nvPr/>
        </p:nvSpPr>
        <p:spPr>
          <a:xfrm>
            <a:off x="5785500" y="6554975"/>
            <a:ext cx="3723900" cy="22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000"/>
              <a:t>Source: CS231n (Stanford)</a:t>
            </a:r>
            <a:endParaRPr i="1"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5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Loss function</a:t>
            </a:r>
            <a:endParaRPr sz="4050"/>
          </a:p>
        </p:txBody>
      </p:sp>
      <p:sp>
        <p:nvSpPr>
          <p:cNvPr id="716" name="Google Shape;716;p56"/>
          <p:cNvSpPr txBox="1"/>
          <p:nvPr/>
        </p:nvSpPr>
        <p:spPr>
          <a:xfrm>
            <a:off x="515375" y="853625"/>
            <a:ext cx="9258000" cy="60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Regression problem: </a:t>
            </a:r>
            <a:r>
              <a:rPr lang="en-US" sz="1800"/>
              <a:t>prediction of real valued quantities (e.g. average price)</a:t>
            </a:r>
            <a:endParaRPr sz="1800"/>
          </a:p>
        </p:txBody>
      </p:sp>
      <p:pic>
        <p:nvPicPr>
          <p:cNvPr id="717" name="Google Shape;717;p56"/>
          <p:cNvPicPr preferRelativeResize="0"/>
          <p:nvPr/>
        </p:nvPicPr>
        <p:blipFill>
          <a:blip r:embed="rId3">
            <a:alphaModFix/>
          </a:blip>
          <a:stretch>
            <a:fillRect/>
          </a:stretch>
        </p:blipFill>
        <p:spPr>
          <a:xfrm>
            <a:off x="1374750" y="1385025"/>
            <a:ext cx="2457450" cy="628650"/>
          </a:xfrm>
          <a:prstGeom prst="rect">
            <a:avLst/>
          </a:prstGeom>
          <a:noFill/>
          <a:ln>
            <a:noFill/>
          </a:ln>
        </p:spPr>
      </p:pic>
      <p:sp>
        <p:nvSpPr>
          <p:cNvPr id="718" name="Google Shape;718;p56"/>
          <p:cNvSpPr txBox="1"/>
          <p:nvPr/>
        </p:nvSpPr>
        <p:spPr>
          <a:xfrm>
            <a:off x="1590100" y="1958375"/>
            <a:ext cx="2200500" cy="52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squared L2 norm</a:t>
            </a:r>
            <a:endParaRPr sz="1800">
              <a:solidFill>
                <a:schemeClr val="accent1"/>
              </a:solidFill>
            </a:endParaRPr>
          </a:p>
        </p:txBody>
      </p:sp>
      <p:pic>
        <p:nvPicPr>
          <p:cNvPr id="719" name="Google Shape;719;p56"/>
          <p:cNvPicPr preferRelativeResize="0"/>
          <p:nvPr/>
        </p:nvPicPr>
        <p:blipFill>
          <a:blip r:embed="rId4">
            <a:alphaModFix/>
          </a:blip>
          <a:stretch>
            <a:fillRect/>
          </a:stretch>
        </p:blipFill>
        <p:spPr>
          <a:xfrm>
            <a:off x="5413550" y="1332000"/>
            <a:ext cx="4266269" cy="734700"/>
          </a:xfrm>
          <a:prstGeom prst="rect">
            <a:avLst/>
          </a:prstGeom>
          <a:noFill/>
          <a:ln>
            <a:noFill/>
          </a:ln>
        </p:spPr>
      </p:pic>
      <p:sp>
        <p:nvSpPr>
          <p:cNvPr id="720" name="Google Shape;720;p56"/>
          <p:cNvSpPr txBox="1"/>
          <p:nvPr/>
        </p:nvSpPr>
        <p:spPr>
          <a:xfrm>
            <a:off x="6759300" y="2013675"/>
            <a:ext cx="1426200" cy="52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chemeClr val="accent1"/>
                </a:solidFill>
              </a:rPr>
              <a:t>L1</a:t>
            </a:r>
            <a:r>
              <a:rPr lang="en-US" sz="1800">
                <a:solidFill>
                  <a:schemeClr val="accent1"/>
                </a:solidFill>
              </a:rPr>
              <a:t> norm</a:t>
            </a:r>
            <a:endParaRPr sz="1800">
              <a:solidFill>
                <a:schemeClr val="accent1"/>
              </a:solidFill>
            </a:endParaRPr>
          </a:p>
        </p:txBody>
      </p:sp>
      <p:sp>
        <p:nvSpPr>
          <p:cNvPr id="721" name="Google Shape;721;p56"/>
          <p:cNvSpPr txBox="1"/>
          <p:nvPr/>
        </p:nvSpPr>
        <p:spPr>
          <a:xfrm>
            <a:off x="2947050" y="2890675"/>
            <a:ext cx="6075900" cy="67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and many others: cosine proximity, KL divergence,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Loss function</a:t>
            </a:r>
            <a:endParaRPr sz="4050"/>
          </a:p>
        </p:txBody>
      </p:sp>
      <p:sp>
        <p:nvSpPr>
          <p:cNvPr id="727" name="Google Shape;727;p57"/>
          <p:cNvSpPr txBox="1"/>
          <p:nvPr/>
        </p:nvSpPr>
        <p:spPr>
          <a:xfrm>
            <a:off x="473575" y="741775"/>
            <a:ext cx="9244500" cy="105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Choosing loss function may have very serious consequences on model accuracy</a:t>
            </a:r>
            <a:endParaRPr sz="1800"/>
          </a:p>
        </p:txBody>
      </p:sp>
      <p:sp>
        <p:nvSpPr>
          <p:cNvPr id="728" name="Google Shape;728;p57"/>
          <p:cNvSpPr txBox="1"/>
          <p:nvPr/>
        </p:nvSpPr>
        <p:spPr>
          <a:xfrm>
            <a:off x="2141150" y="1279950"/>
            <a:ext cx="6984300" cy="63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Task</a:t>
            </a:r>
            <a:r>
              <a:rPr lang="en-US" sz="1800"/>
              <a:t>: Given the input image in grayscale predict its pixel color:</a:t>
            </a:r>
            <a:endParaRPr sz="1800"/>
          </a:p>
        </p:txBody>
      </p:sp>
      <p:pic>
        <p:nvPicPr>
          <p:cNvPr id="729" name="Google Shape;729;p57"/>
          <p:cNvPicPr preferRelativeResize="0"/>
          <p:nvPr/>
        </p:nvPicPr>
        <p:blipFill>
          <a:blip r:embed="rId3">
            <a:alphaModFix/>
          </a:blip>
          <a:stretch>
            <a:fillRect/>
          </a:stretch>
        </p:blipFill>
        <p:spPr>
          <a:xfrm>
            <a:off x="373625" y="1964325"/>
            <a:ext cx="10798275" cy="2929350"/>
          </a:xfrm>
          <a:prstGeom prst="rect">
            <a:avLst/>
          </a:prstGeom>
          <a:noFill/>
          <a:ln>
            <a:noFill/>
          </a:ln>
        </p:spPr>
      </p:pic>
      <p:sp>
        <p:nvSpPr>
          <p:cNvPr id="730" name="Google Shape;730;p57"/>
          <p:cNvSpPr txBox="1"/>
          <p:nvPr/>
        </p:nvSpPr>
        <p:spPr>
          <a:xfrm>
            <a:off x="426675" y="4819650"/>
            <a:ext cx="5388300" cy="813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US">
                <a:solidFill>
                  <a:schemeClr val="dk1"/>
                </a:solidFill>
              </a:rPr>
              <a:t>Zhang, Isola, Efros. Colorful Image Colorization. ECCV, 2016. </a:t>
            </a:r>
            <a:endParaRPr i="1"/>
          </a:p>
        </p:txBody>
      </p:sp>
      <p:pic>
        <p:nvPicPr>
          <p:cNvPr id="731" name="Google Shape;731;p57"/>
          <p:cNvPicPr preferRelativeResize="0"/>
          <p:nvPr/>
        </p:nvPicPr>
        <p:blipFill>
          <a:blip r:embed="rId4">
            <a:alphaModFix/>
          </a:blip>
          <a:stretch>
            <a:fillRect/>
          </a:stretch>
        </p:blipFill>
        <p:spPr>
          <a:xfrm>
            <a:off x="2141150" y="5586150"/>
            <a:ext cx="9714973" cy="1026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5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Loss function</a:t>
            </a:r>
            <a:endParaRPr sz="4050"/>
          </a:p>
        </p:txBody>
      </p:sp>
      <p:sp>
        <p:nvSpPr>
          <p:cNvPr id="737" name="Google Shape;737;p58"/>
          <p:cNvSpPr txBox="1"/>
          <p:nvPr/>
        </p:nvSpPr>
        <p:spPr>
          <a:xfrm>
            <a:off x="473575" y="741775"/>
            <a:ext cx="9244500" cy="105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Choosing loss function may have very serious consequences on model accuracy</a:t>
            </a:r>
            <a:endParaRPr sz="1800"/>
          </a:p>
        </p:txBody>
      </p:sp>
      <p:pic>
        <p:nvPicPr>
          <p:cNvPr id="738" name="Google Shape;738;p58"/>
          <p:cNvPicPr preferRelativeResize="0"/>
          <p:nvPr/>
        </p:nvPicPr>
        <p:blipFill>
          <a:blip r:embed="rId3">
            <a:alphaModFix/>
          </a:blip>
          <a:stretch>
            <a:fillRect/>
          </a:stretch>
        </p:blipFill>
        <p:spPr>
          <a:xfrm>
            <a:off x="238338" y="1209050"/>
            <a:ext cx="9714973" cy="1026875"/>
          </a:xfrm>
          <a:prstGeom prst="rect">
            <a:avLst/>
          </a:prstGeom>
          <a:noFill/>
          <a:ln>
            <a:noFill/>
          </a:ln>
        </p:spPr>
      </p:pic>
      <p:pic>
        <p:nvPicPr>
          <p:cNvPr id="739" name="Google Shape;739;p58"/>
          <p:cNvPicPr preferRelativeResize="0"/>
          <p:nvPr/>
        </p:nvPicPr>
        <p:blipFill>
          <a:blip r:embed="rId4">
            <a:alphaModFix/>
          </a:blip>
          <a:stretch>
            <a:fillRect/>
          </a:stretch>
        </p:blipFill>
        <p:spPr>
          <a:xfrm>
            <a:off x="831875" y="2514750"/>
            <a:ext cx="3466224" cy="749600"/>
          </a:xfrm>
          <a:prstGeom prst="rect">
            <a:avLst/>
          </a:prstGeom>
          <a:noFill/>
          <a:ln>
            <a:noFill/>
          </a:ln>
        </p:spPr>
      </p:pic>
      <p:sp>
        <p:nvSpPr>
          <p:cNvPr id="740" name="Google Shape;740;p58"/>
          <p:cNvSpPr txBox="1"/>
          <p:nvPr/>
        </p:nvSpPr>
        <p:spPr>
          <a:xfrm>
            <a:off x="608375" y="3255150"/>
            <a:ext cx="3816000" cy="347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1800"/>
              <a:t>A </a:t>
            </a:r>
            <a:r>
              <a:rPr lang="en-US" sz="1800"/>
              <a:t>natural</a:t>
            </a:r>
            <a:r>
              <a:rPr lang="en-US" sz="1800"/>
              <a:t> choice of loss function could be L2 norm</a:t>
            </a:r>
            <a:endParaRPr sz="1800"/>
          </a:p>
        </p:txBody>
      </p:sp>
      <p:sp>
        <p:nvSpPr>
          <p:cNvPr id="741" name="Google Shape;741;p58"/>
          <p:cNvSpPr txBox="1"/>
          <p:nvPr/>
        </p:nvSpPr>
        <p:spPr>
          <a:xfrm>
            <a:off x="4898575" y="2291275"/>
            <a:ext cx="6889500" cy="84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Instead of they use multinomial </a:t>
            </a:r>
            <a:r>
              <a:rPr lang="en-US" sz="1800"/>
              <a:t>classification</a:t>
            </a:r>
            <a:r>
              <a:rPr lang="en-US" sz="1800"/>
              <a:t> problem on ab color space</a:t>
            </a:r>
            <a:endParaRPr sz="1800"/>
          </a:p>
        </p:txBody>
      </p:sp>
      <p:pic>
        <p:nvPicPr>
          <p:cNvPr id="742" name="Google Shape;742;p58"/>
          <p:cNvPicPr preferRelativeResize="0"/>
          <p:nvPr/>
        </p:nvPicPr>
        <p:blipFill>
          <a:blip r:embed="rId5">
            <a:alphaModFix/>
          </a:blip>
          <a:stretch>
            <a:fillRect/>
          </a:stretch>
        </p:blipFill>
        <p:spPr>
          <a:xfrm>
            <a:off x="4949600" y="2750625"/>
            <a:ext cx="5749475" cy="2736501"/>
          </a:xfrm>
          <a:prstGeom prst="rect">
            <a:avLst/>
          </a:prstGeom>
          <a:noFill/>
          <a:ln>
            <a:noFill/>
          </a:ln>
        </p:spPr>
      </p:pic>
      <p:pic>
        <p:nvPicPr>
          <p:cNvPr id="743" name="Google Shape;743;p58"/>
          <p:cNvPicPr preferRelativeResize="0"/>
          <p:nvPr/>
        </p:nvPicPr>
        <p:blipFill>
          <a:blip r:embed="rId6">
            <a:alphaModFix/>
          </a:blip>
          <a:stretch>
            <a:fillRect/>
          </a:stretch>
        </p:blipFill>
        <p:spPr>
          <a:xfrm>
            <a:off x="5415775" y="5568400"/>
            <a:ext cx="4973082" cy="749600"/>
          </a:xfrm>
          <a:prstGeom prst="rect">
            <a:avLst/>
          </a:prstGeom>
          <a:noFill/>
          <a:ln>
            <a:noFill/>
          </a:ln>
        </p:spPr>
      </p:pic>
      <p:sp>
        <p:nvSpPr>
          <p:cNvPr id="744" name="Google Shape;744;p58"/>
          <p:cNvSpPr txBox="1"/>
          <p:nvPr/>
        </p:nvSpPr>
        <p:spPr>
          <a:xfrm>
            <a:off x="6391850" y="6225925"/>
            <a:ext cx="3466200" cy="27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Weighted cross-entropy loss </a:t>
            </a:r>
            <a:endParaRPr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5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Loss function</a:t>
            </a:r>
            <a:endParaRPr sz="4050"/>
          </a:p>
        </p:txBody>
      </p:sp>
      <p:sp>
        <p:nvSpPr>
          <p:cNvPr id="750" name="Google Shape;750;p59"/>
          <p:cNvSpPr txBox="1"/>
          <p:nvPr/>
        </p:nvSpPr>
        <p:spPr>
          <a:xfrm>
            <a:off x="473575" y="741775"/>
            <a:ext cx="9244500" cy="105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Choosing loss function may have very serious consequences on model accuracy</a:t>
            </a:r>
            <a:endParaRPr sz="1800"/>
          </a:p>
        </p:txBody>
      </p:sp>
      <p:pic>
        <p:nvPicPr>
          <p:cNvPr id="751" name="Google Shape;751;p59"/>
          <p:cNvPicPr preferRelativeResize="0"/>
          <p:nvPr/>
        </p:nvPicPr>
        <p:blipFill>
          <a:blip r:embed="rId3">
            <a:alphaModFix/>
          </a:blip>
          <a:stretch>
            <a:fillRect/>
          </a:stretch>
        </p:blipFill>
        <p:spPr>
          <a:xfrm>
            <a:off x="255125" y="1921325"/>
            <a:ext cx="6116375" cy="4752725"/>
          </a:xfrm>
          <a:prstGeom prst="rect">
            <a:avLst/>
          </a:prstGeom>
          <a:noFill/>
          <a:ln>
            <a:noFill/>
          </a:ln>
        </p:spPr>
      </p:pic>
      <p:pic>
        <p:nvPicPr>
          <p:cNvPr id="752" name="Google Shape;752;p59"/>
          <p:cNvPicPr preferRelativeResize="0"/>
          <p:nvPr/>
        </p:nvPicPr>
        <p:blipFill>
          <a:blip r:embed="rId4">
            <a:alphaModFix/>
          </a:blip>
          <a:stretch>
            <a:fillRect/>
          </a:stretch>
        </p:blipFill>
        <p:spPr>
          <a:xfrm>
            <a:off x="116550" y="1142700"/>
            <a:ext cx="3486578" cy="754000"/>
          </a:xfrm>
          <a:prstGeom prst="rect">
            <a:avLst/>
          </a:prstGeom>
          <a:noFill/>
          <a:ln>
            <a:noFill/>
          </a:ln>
        </p:spPr>
      </p:pic>
      <p:pic>
        <p:nvPicPr>
          <p:cNvPr id="753" name="Google Shape;753;p59"/>
          <p:cNvPicPr preferRelativeResize="0"/>
          <p:nvPr/>
        </p:nvPicPr>
        <p:blipFill>
          <a:blip r:embed="rId5">
            <a:alphaModFix/>
          </a:blip>
          <a:stretch>
            <a:fillRect/>
          </a:stretch>
        </p:blipFill>
        <p:spPr>
          <a:xfrm>
            <a:off x="3594863" y="1142688"/>
            <a:ext cx="5002281" cy="754000"/>
          </a:xfrm>
          <a:prstGeom prst="rect">
            <a:avLst/>
          </a:prstGeom>
          <a:noFill/>
          <a:ln>
            <a:noFill/>
          </a:ln>
        </p:spPr>
      </p:pic>
      <p:cxnSp>
        <p:nvCxnSpPr>
          <p:cNvPr id="754" name="Google Shape;754;p59"/>
          <p:cNvCxnSpPr/>
          <p:nvPr/>
        </p:nvCxnSpPr>
        <p:spPr>
          <a:xfrm flipH="1">
            <a:off x="4424525" y="1635500"/>
            <a:ext cx="142200" cy="308100"/>
          </a:xfrm>
          <a:prstGeom prst="straightConnector1">
            <a:avLst/>
          </a:prstGeom>
          <a:noFill/>
          <a:ln cap="flat" cmpd="sng" w="9525">
            <a:solidFill>
              <a:schemeClr val="dk2"/>
            </a:solidFill>
            <a:prstDash val="solid"/>
            <a:round/>
            <a:headEnd len="med" w="med" type="none"/>
            <a:tailEnd len="med" w="med" type="triangle"/>
          </a:ln>
        </p:spPr>
      </p:cxnSp>
      <p:cxnSp>
        <p:nvCxnSpPr>
          <p:cNvPr id="755" name="Google Shape;755;p59"/>
          <p:cNvCxnSpPr/>
          <p:nvPr/>
        </p:nvCxnSpPr>
        <p:spPr>
          <a:xfrm flipH="1">
            <a:off x="2267575" y="1722400"/>
            <a:ext cx="23700" cy="387000"/>
          </a:xfrm>
          <a:prstGeom prst="straightConnector1">
            <a:avLst/>
          </a:prstGeom>
          <a:noFill/>
          <a:ln cap="flat" cmpd="sng" w="9525">
            <a:solidFill>
              <a:schemeClr val="dk2"/>
            </a:solidFill>
            <a:prstDash val="solid"/>
            <a:round/>
            <a:headEnd len="med" w="med" type="none"/>
            <a:tailEnd len="med" w="med" type="triangle"/>
          </a:ln>
        </p:spPr>
      </p:cxnSp>
      <p:pic>
        <p:nvPicPr>
          <p:cNvPr id="756" name="Google Shape;756;p59"/>
          <p:cNvPicPr preferRelativeResize="0"/>
          <p:nvPr/>
        </p:nvPicPr>
        <p:blipFill>
          <a:blip r:embed="rId6">
            <a:alphaModFix/>
          </a:blip>
          <a:stretch>
            <a:fillRect/>
          </a:stretch>
        </p:blipFill>
        <p:spPr>
          <a:xfrm>
            <a:off x="6539700" y="2387400"/>
            <a:ext cx="5515699" cy="3587839"/>
          </a:xfrm>
          <a:prstGeom prst="rect">
            <a:avLst/>
          </a:prstGeom>
          <a:noFill/>
          <a:ln>
            <a:noFill/>
          </a:ln>
        </p:spPr>
      </p:pic>
      <p:sp>
        <p:nvSpPr>
          <p:cNvPr id="757" name="Google Shape;757;p59"/>
          <p:cNvSpPr txBox="1"/>
          <p:nvPr/>
        </p:nvSpPr>
        <p:spPr>
          <a:xfrm>
            <a:off x="6660475" y="1998925"/>
            <a:ext cx="5340900" cy="32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Colorization of old and out of the dataset images:</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6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763" name="Google Shape;763;p60"/>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764" name="Google Shape;764;p60"/>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5" name="Google Shape;765;p60"/>
          <p:cNvSpPr/>
          <p:nvPr/>
        </p:nvSpPr>
        <p:spPr>
          <a:xfrm>
            <a:off x="917075" y="1331725"/>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766" name="Google Shape;766;p60"/>
          <p:cNvCxnSpPr>
            <a:stCxn id="764" idx="1"/>
            <a:endCxn id="765"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767" name="Google Shape;767;p60"/>
          <p:cNvSpPr/>
          <p:nvPr/>
        </p:nvSpPr>
        <p:spPr>
          <a:xfrm>
            <a:off x="5792788" y="9604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768" name="Google Shape;768;p60"/>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769" name="Google Shape;769;p60"/>
          <p:cNvSpPr/>
          <p:nvPr/>
        </p:nvSpPr>
        <p:spPr>
          <a:xfrm>
            <a:off x="3799338" y="5284438"/>
            <a:ext cx="2089200" cy="9810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770" name="Google Shape;770;p60"/>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771" name="Google Shape;771;p60"/>
          <p:cNvSpPr/>
          <p:nvPr/>
        </p:nvSpPr>
        <p:spPr>
          <a:xfrm>
            <a:off x="676788" y="33291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772" name="Google Shape;772;p60"/>
          <p:cNvCxnSpPr>
            <a:stCxn id="771" idx="3"/>
            <a:endCxn id="764"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773" name="Google Shape;773;p60"/>
          <p:cNvCxnSpPr>
            <a:stCxn id="769" idx="0"/>
            <a:endCxn id="764"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774" name="Google Shape;774;p60"/>
          <p:cNvCxnSpPr>
            <a:stCxn id="770" idx="0"/>
            <a:endCxn id="764"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775" name="Google Shape;775;p60"/>
          <p:cNvCxnSpPr>
            <a:stCxn id="768" idx="1"/>
            <a:endCxn id="764"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776" name="Google Shape;776;p60"/>
          <p:cNvCxnSpPr>
            <a:stCxn id="767" idx="2"/>
            <a:endCxn id="764"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Google Shape;781;p61"/>
          <p:cNvPicPr preferRelativeResize="0"/>
          <p:nvPr/>
        </p:nvPicPr>
        <p:blipFill>
          <a:blip r:embed="rId3">
            <a:alphaModFix/>
          </a:blip>
          <a:stretch>
            <a:fillRect/>
          </a:stretch>
        </p:blipFill>
        <p:spPr>
          <a:xfrm>
            <a:off x="2878164" y="4723599"/>
            <a:ext cx="2560800" cy="2007962"/>
          </a:xfrm>
          <a:prstGeom prst="rect">
            <a:avLst/>
          </a:prstGeom>
          <a:noFill/>
          <a:ln>
            <a:noFill/>
          </a:ln>
        </p:spPr>
      </p:pic>
      <p:sp>
        <p:nvSpPr>
          <p:cNvPr id="782" name="Google Shape;782;p6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Activation functions - zoo</a:t>
            </a:r>
            <a:endParaRPr sz="4050"/>
          </a:p>
        </p:txBody>
      </p:sp>
      <p:sp>
        <p:nvSpPr>
          <p:cNvPr id="783" name="Google Shape;783;p61"/>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Activation function is a necessary building block which introduces nonlinearity to increase capacity of neural network</a:t>
            </a:r>
            <a:endParaRPr sz="1800"/>
          </a:p>
        </p:txBody>
      </p:sp>
      <p:pic>
        <p:nvPicPr>
          <p:cNvPr id="784" name="Google Shape;784;p61"/>
          <p:cNvPicPr preferRelativeResize="0"/>
          <p:nvPr/>
        </p:nvPicPr>
        <p:blipFill>
          <a:blip r:embed="rId4">
            <a:alphaModFix/>
          </a:blip>
          <a:stretch>
            <a:fillRect/>
          </a:stretch>
        </p:blipFill>
        <p:spPr>
          <a:xfrm>
            <a:off x="4282850" y="1417300"/>
            <a:ext cx="2859776" cy="561600"/>
          </a:xfrm>
          <a:prstGeom prst="rect">
            <a:avLst/>
          </a:prstGeom>
          <a:noFill/>
          <a:ln>
            <a:noFill/>
          </a:ln>
        </p:spPr>
      </p:pic>
      <p:sp>
        <p:nvSpPr>
          <p:cNvPr id="785" name="Google Shape;785;p61"/>
          <p:cNvSpPr txBox="1"/>
          <p:nvPr/>
        </p:nvSpPr>
        <p:spPr>
          <a:xfrm>
            <a:off x="300225" y="2176775"/>
            <a:ext cx="44088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We have already seen some of them:</a:t>
            </a:r>
            <a:endParaRPr sz="1800"/>
          </a:p>
        </p:txBody>
      </p:sp>
      <p:pic>
        <p:nvPicPr>
          <p:cNvPr id="786" name="Google Shape;786;p61"/>
          <p:cNvPicPr preferRelativeResize="0"/>
          <p:nvPr/>
        </p:nvPicPr>
        <p:blipFill>
          <a:blip r:embed="rId5">
            <a:alphaModFix/>
          </a:blip>
          <a:stretch>
            <a:fillRect/>
          </a:stretch>
        </p:blipFill>
        <p:spPr>
          <a:xfrm>
            <a:off x="6432463" y="2177750"/>
            <a:ext cx="2560875" cy="1790275"/>
          </a:xfrm>
          <a:prstGeom prst="rect">
            <a:avLst/>
          </a:prstGeom>
          <a:noFill/>
          <a:ln>
            <a:noFill/>
          </a:ln>
        </p:spPr>
      </p:pic>
      <p:pic>
        <p:nvPicPr>
          <p:cNvPr id="787" name="Google Shape;787;p61"/>
          <p:cNvPicPr preferRelativeResize="0"/>
          <p:nvPr/>
        </p:nvPicPr>
        <p:blipFill>
          <a:blip r:embed="rId6">
            <a:alphaModFix/>
          </a:blip>
          <a:stretch>
            <a:fillRect/>
          </a:stretch>
        </p:blipFill>
        <p:spPr>
          <a:xfrm>
            <a:off x="666213" y="2936250"/>
            <a:ext cx="1828800" cy="677333"/>
          </a:xfrm>
          <a:prstGeom prst="rect">
            <a:avLst/>
          </a:prstGeom>
          <a:noFill/>
          <a:ln>
            <a:noFill/>
          </a:ln>
        </p:spPr>
      </p:pic>
      <p:pic>
        <p:nvPicPr>
          <p:cNvPr id="788" name="Google Shape;788;p61"/>
          <p:cNvPicPr preferRelativeResize="0"/>
          <p:nvPr/>
        </p:nvPicPr>
        <p:blipFill>
          <a:blip r:embed="rId7">
            <a:alphaModFix/>
          </a:blip>
          <a:stretch>
            <a:fillRect/>
          </a:stretch>
        </p:blipFill>
        <p:spPr>
          <a:xfrm>
            <a:off x="8360513" y="3263150"/>
            <a:ext cx="2408400" cy="316360"/>
          </a:xfrm>
          <a:prstGeom prst="rect">
            <a:avLst/>
          </a:prstGeom>
          <a:noFill/>
          <a:ln>
            <a:noFill/>
          </a:ln>
        </p:spPr>
      </p:pic>
      <p:pic>
        <p:nvPicPr>
          <p:cNvPr id="789" name="Google Shape;789;p61"/>
          <p:cNvPicPr preferRelativeResize="0"/>
          <p:nvPr/>
        </p:nvPicPr>
        <p:blipFill>
          <a:blip r:embed="rId8">
            <a:alphaModFix/>
          </a:blip>
          <a:stretch>
            <a:fillRect/>
          </a:stretch>
        </p:blipFill>
        <p:spPr>
          <a:xfrm>
            <a:off x="2728687" y="2696302"/>
            <a:ext cx="2859775" cy="1892667"/>
          </a:xfrm>
          <a:prstGeom prst="rect">
            <a:avLst/>
          </a:prstGeom>
          <a:noFill/>
          <a:ln>
            <a:noFill/>
          </a:ln>
        </p:spPr>
      </p:pic>
      <p:sp>
        <p:nvSpPr>
          <p:cNvPr id="790" name="Google Shape;790;p61"/>
          <p:cNvSpPr txBox="1"/>
          <p:nvPr/>
        </p:nvSpPr>
        <p:spPr>
          <a:xfrm>
            <a:off x="6474850" y="2008375"/>
            <a:ext cx="3958200" cy="37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most common and easy to optimize</a:t>
            </a:r>
            <a:endParaRPr sz="1800">
              <a:solidFill>
                <a:schemeClr val="accent1"/>
              </a:solidFill>
            </a:endParaRPr>
          </a:p>
        </p:txBody>
      </p:sp>
      <p:sp>
        <p:nvSpPr>
          <p:cNvPr id="791" name="Google Shape;791;p61"/>
          <p:cNvSpPr txBox="1"/>
          <p:nvPr/>
        </p:nvSpPr>
        <p:spPr>
          <a:xfrm>
            <a:off x="213325" y="4473750"/>
            <a:ext cx="4290300" cy="53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Hyperbolic tangent:</a:t>
            </a:r>
            <a:endParaRPr sz="1800"/>
          </a:p>
        </p:txBody>
      </p:sp>
      <p:pic>
        <p:nvPicPr>
          <p:cNvPr id="792" name="Google Shape;792;p61"/>
          <p:cNvPicPr preferRelativeResize="0"/>
          <p:nvPr/>
        </p:nvPicPr>
        <p:blipFill>
          <a:blip r:embed="rId9">
            <a:alphaModFix/>
          </a:blip>
          <a:stretch>
            <a:fillRect/>
          </a:stretch>
        </p:blipFill>
        <p:spPr>
          <a:xfrm>
            <a:off x="1306738" y="4866925"/>
            <a:ext cx="1937537" cy="537300"/>
          </a:xfrm>
          <a:prstGeom prst="rect">
            <a:avLst/>
          </a:prstGeom>
          <a:noFill/>
          <a:ln>
            <a:noFill/>
          </a:ln>
        </p:spPr>
      </p:pic>
      <p:sp>
        <p:nvSpPr>
          <p:cNvPr id="793" name="Google Shape;793;p61"/>
          <p:cNvSpPr txBox="1"/>
          <p:nvPr/>
        </p:nvSpPr>
        <p:spPr>
          <a:xfrm>
            <a:off x="300225" y="3712775"/>
            <a:ext cx="2560800" cy="44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hard to train because of saturated gradient</a:t>
            </a:r>
            <a:endParaRPr sz="1800">
              <a:solidFill>
                <a:schemeClr val="accent1"/>
              </a:solidFill>
            </a:endParaRPr>
          </a:p>
        </p:txBody>
      </p:sp>
      <p:pic>
        <p:nvPicPr>
          <p:cNvPr id="794" name="Google Shape;794;p61"/>
          <p:cNvPicPr preferRelativeResize="0"/>
          <p:nvPr/>
        </p:nvPicPr>
        <p:blipFill>
          <a:blip r:embed="rId10">
            <a:alphaModFix/>
          </a:blip>
          <a:stretch>
            <a:fillRect/>
          </a:stretch>
        </p:blipFill>
        <p:spPr>
          <a:xfrm>
            <a:off x="6818988" y="4562198"/>
            <a:ext cx="2811716" cy="2330764"/>
          </a:xfrm>
          <a:prstGeom prst="rect">
            <a:avLst/>
          </a:prstGeom>
          <a:noFill/>
          <a:ln>
            <a:noFill/>
          </a:ln>
        </p:spPr>
      </p:pic>
      <p:cxnSp>
        <p:nvCxnSpPr>
          <p:cNvPr id="795" name="Google Shape;795;p61"/>
          <p:cNvCxnSpPr/>
          <p:nvPr/>
        </p:nvCxnSpPr>
        <p:spPr>
          <a:xfrm flipH="1">
            <a:off x="7861400" y="5159750"/>
            <a:ext cx="726900" cy="367500"/>
          </a:xfrm>
          <a:prstGeom prst="straightConnector1">
            <a:avLst/>
          </a:prstGeom>
          <a:noFill/>
          <a:ln cap="flat" cmpd="sng" w="19050">
            <a:solidFill>
              <a:schemeClr val="dk2"/>
            </a:solidFill>
            <a:prstDash val="solid"/>
            <a:round/>
            <a:headEnd len="med" w="med" type="none"/>
            <a:tailEnd len="med" w="med" type="triangle"/>
          </a:ln>
        </p:spPr>
      </p:cxnSp>
      <p:sp>
        <p:nvSpPr>
          <p:cNvPr id="796" name="Google Shape;796;p61"/>
          <p:cNvSpPr txBox="1"/>
          <p:nvPr/>
        </p:nvSpPr>
        <p:spPr>
          <a:xfrm>
            <a:off x="8588300" y="4915225"/>
            <a:ext cx="1169400" cy="37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tanh</a:t>
            </a:r>
            <a:endParaRPr sz="1800"/>
          </a:p>
        </p:txBody>
      </p:sp>
      <p:cxnSp>
        <p:nvCxnSpPr>
          <p:cNvPr id="797" name="Google Shape;797;p61"/>
          <p:cNvCxnSpPr/>
          <p:nvPr/>
        </p:nvCxnSpPr>
        <p:spPr>
          <a:xfrm rot="10800000">
            <a:off x="7458550" y="5648900"/>
            <a:ext cx="663600" cy="332100"/>
          </a:xfrm>
          <a:prstGeom prst="straightConnector1">
            <a:avLst/>
          </a:prstGeom>
          <a:noFill/>
          <a:ln cap="flat" cmpd="sng" w="19050">
            <a:solidFill>
              <a:schemeClr val="dk2"/>
            </a:solidFill>
            <a:prstDash val="solid"/>
            <a:round/>
            <a:headEnd len="med" w="med" type="none"/>
            <a:tailEnd len="med" w="med" type="triangle"/>
          </a:ln>
        </p:spPr>
      </p:cxnSp>
      <p:sp>
        <p:nvSpPr>
          <p:cNvPr id="798" name="Google Shape;798;p61"/>
          <p:cNvSpPr txBox="1"/>
          <p:nvPr/>
        </p:nvSpPr>
        <p:spPr>
          <a:xfrm>
            <a:off x="8122150" y="5862475"/>
            <a:ext cx="663600" cy="27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ReLU</a:t>
            </a:r>
            <a:endParaRPr/>
          </a:p>
        </p:txBody>
      </p:sp>
      <p:sp>
        <p:nvSpPr>
          <p:cNvPr id="799" name="Google Shape;799;p61"/>
          <p:cNvSpPr txBox="1"/>
          <p:nvPr/>
        </p:nvSpPr>
        <p:spPr>
          <a:xfrm>
            <a:off x="6250750" y="3962875"/>
            <a:ext cx="5695500" cy="31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2012 - It was shown that network with ReLU learnt several times faster with ReLU units</a:t>
            </a:r>
            <a:endParaRPr sz="1800"/>
          </a:p>
        </p:txBody>
      </p:sp>
      <p:sp>
        <p:nvSpPr>
          <p:cNvPr id="800" name="Google Shape;800;p61"/>
          <p:cNvSpPr txBox="1"/>
          <p:nvPr/>
        </p:nvSpPr>
        <p:spPr>
          <a:xfrm>
            <a:off x="9614400" y="5011050"/>
            <a:ext cx="2494500" cy="1075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i="1" lang="en-US" sz="1800">
                <a:solidFill>
                  <a:schemeClr val="accent2"/>
                </a:solidFill>
              </a:rPr>
              <a:t>Krizhevsky, A. 2012 ImageNet</a:t>
            </a:r>
            <a:endParaRPr i="1" sz="1800">
              <a:solidFill>
                <a:schemeClr val="accent2"/>
              </a:solidFill>
            </a:endParaRPr>
          </a:p>
          <a:p>
            <a:pPr indent="0" lvl="0" marL="0" rtl="0">
              <a:spcBef>
                <a:spcPts val="0"/>
              </a:spcBef>
              <a:spcAft>
                <a:spcPts val="0"/>
              </a:spcAft>
              <a:buNone/>
            </a:pPr>
            <a:r>
              <a:rPr i="1" lang="en-US" sz="1800">
                <a:solidFill>
                  <a:schemeClr val="accent2"/>
                </a:solidFill>
              </a:rPr>
              <a:t>winning solution</a:t>
            </a:r>
            <a:endParaRPr i="1" sz="1800">
              <a:solidFill>
                <a:schemeClr val="accent2"/>
              </a:solidFill>
            </a:endParaRPr>
          </a:p>
        </p:txBody>
      </p:sp>
      <p:pic>
        <p:nvPicPr>
          <p:cNvPr id="801" name="Google Shape;801;p61"/>
          <p:cNvPicPr preferRelativeResize="0"/>
          <p:nvPr/>
        </p:nvPicPr>
        <p:blipFill>
          <a:blip r:embed="rId11">
            <a:alphaModFix/>
          </a:blip>
          <a:stretch>
            <a:fillRect/>
          </a:stretch>
        </p:blipFill>
        <p:spPr>
          <a:xfrm>
            <a:off x="1023550" y="5329525"/>
            <a:ext cx="2408400" cy="387183"/>
          </a:xfrm>
          <a:prstGeom prst="rect">
            <a:avLst/>
          </a:prstGeom>
          <a:noFill/>
          <a:ln>
            <a:noFill/>
          </a:ln>
        </p:spPr>
      </p:pic>
      <p:cxnSp>
        <p:nvCxnSpPr>
          <p:cNvPr id="802" name="Google Shape;802;p61"/>
          <p:cNvCxnSpPr/>
          <p:nvPr/>
        </p:nvCxnSpPr>
        <p:spPr>
          <a:xfrm>
            <a:off x="5791375" y="2204350"/>
            <a:ext cx="0" cy="45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6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Activation functions - zoo</a:t>
            </a:r>
            <a:endParaRPr sz="4050"/>
          </a:p>
        </p:txBody>
      </p:sp>
      <p:sp>
        <p:nvSpPr>
          <p:cNvPr id="808" name="Google Shape;808;p62"/>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Activation function is a necessary building block which introduces nonlinearity to increase capacity of neural network</a:t>
            </a:r>
            <a:endParaRPr sz="1800"/>
          </a:p>
        </p:txBody>
      </p:sp>
      <p:pic>
        <p:nvPicPr>
          <p:cNvPr id="809" name="Google Shape;809;p62"/>
          <p:cNvPicPr preferRelativeResize="0"/>
          <p:nvPr/>
        </p:nvPicPr>
        <p:blipFill>
          <a:blip r:embed="rId3">
            <a:alphaModFix/>
          </a:blip>
          <a:stretch>
            <a:fillRect/>
          </a:stretch>
        </p:blipFill>
        <p:spPr>
          <a:xfrm>
            <a:off x="4282850" y="1417300"/>
            <a:ext cx="2859776" cy="561600"/>
          </a:xfrm>
          <a:prstGeom prst="rect">
            <a:avLst/>
          </a:prstGeom>
          <a:noFill/>
          <a:ln>
            <a:noFill/>
          </a:ln>
        </p:spPr>
      </p:pic>
      <p:pic>
        <p:nvPicPr>
          <p:cNvPr id="810" name="Google Shape;810;p62"/>
          <p:cNvPicPr preferRelativeResize="0"/>
          <p:nvPr/>
        </p:nvPicPr>
        <p:blipFill>
          <a:blip r:embed="rId4">
            <a:alphaModFix/>
          </a:blip>
          <a:stretch>
            <a:fillRect/>
          </a:stretch>
        </p:blipFill>
        <p:spPr>
          <a:xfrm>
            <a:off x="239300" y="1978900"/>
            <a:ext cx="4635524" cy="1961375"/>
          </a:xfrm>
          <a:prstGeom prst="rect">
            <a:avLst/>
          </a:prstGeom>
          <a:noFill/>
          <a:ln>
            <a:noFill/>
          </a:ln>
        </p:spPr>
      </p:pic>
      <p:sp>
        <p:nvSpPr>
          <p:cNvPr id="811" name="Google Shape;811;p62"/>
          <p:cNvSpPr txBox="1"/>
          <p:nvPr/>
        </p:nvSpPr>
        <p:spPr>
          <a:xfrm>
            <a:off x="5096125" y="2354475"/>
            <a:ext cx="5451600" cy="750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ReLU</a:t>
            </a:r>
            <a:endParaRPr sz="1800"/>
          </a:p>
          <a:p>
            <a:pPr indent="-342900" lvl="0" marL="457200" rtl="0">
              <a:spcBef>
                <a:spcPts val="0"/>
              </a:spcBef>
              <a:spcAft>
                <a:spcPts val="0"/>
              </a:spcAft>
              <a:buSzPts val="1800"/>
              <a:buChar char="●"/>
            </a:pPr>
            <a:r>
              <a:rPr lang="en-US" sz="1800"/>
              <a:t>Leaky ReLU - allows for small negative values</a:t>
            </a:r>
            <a:endParaRPr sz="1800"/>
          </a:p>
          <a:p>
            <a:pPr indent="-342900" lvl="0" marL="457200" rtl="0">
              <a:spcBef>
                <a:spcPts val="0"/>
              </a:spcBef>
              <a:spcAft>
                <a:spcPts val="0"/>
              </a:spcAft>
              <a:buSzPts val="1800"/>
              <a:buChar char="●"/>
            </a:pPr>
            <a:r>
              <a:rPr lang="en-US" sz="1800"/>
              <a:t>Parametric ReLU - alpha is learned</a:t>
            </a:r>
            <a:endParaRPr sz="1800"/>
          </a:p>
          <a:p>
            <a:pPr indent="-342900" lvl="0" marL="457200" rtl="0">
              <a:spcBef>
                <a:spcPts val="0"/>
              </a:spcBef>
              <a:spcAft>
                <a:spcPts val="0"/>
              </a:spcAft>
              <a:buSzPts val="1800"/>
              <a:buChar char="●"/>
            </a:pPr>
            <a:r>
              <a:rPr lang="en-US" sz="1800"/>
              <a:t>maxout - as a </a:t>
            </a:r>
            <a:r>
              <a:rPr lang="en-US" sz="1800"/>
              <a:t>generalization</a:t>
            </a:r>
            <a:r>
              <a:rPr lang="en-US" sz="1800"/>
              <a:t> of ReLUs family </a:t>
            </a:r>
            <a:endParaRPr sz="1800"/>
          </a:p>
          <a:p>
            <a:pPr indent="0" lvl="0" marL="0">
              <a:spcBef>
                <a:spcPts val="0"/>
              </a:spcBef>
              <a:spcAft>
                <a:spcPts val="0"/>
              </a:spcAft>
              <a:buNone/>
            </a:pPr>
            <a:r>
              <a:t/>
            </a:r>
            <a:endParaRPr sz="1800"/>
          </a:p>
        </p:txBody>
      </p:sp>
      <p:cxnSp>
        <p:nvCxnSpPr>
          <p:cNvPr id="812" name="Google Shape;812;p62"/>
          <p:cNvCxnSpPr/>
          <p:nvPr/>
        </p:nvCxnSpPr>
        <p:spPr>
          <a:xfrm flipH="1" rot="10800000">
            <a:off x="1050825" y="3373500"/>
            <a:ext cx="134400" cy="853500"/>
          </a:xfrm>
          <a:prstGeom prst="straightConnector1">
            <a:avLst/>
          </a:prstGeom>
          <a:noFill/>
          <a:ln cap="flat" cmpd="sng" w="19050">
            <a:solidFill>
              <a:schemeClr val="dk2"/>
            </a:solidFill>
            <a:prstDash val="solid"/>
            <a:round/>
            <a:headEnd len="med" w="med" type="none"/>
            <a:tailEnd len="med" w="med" type="triangle"/>
          </a:ln>
        </p:spPr>
      </p:cxnSp>
      <p:sp>
        <p:nvSpPr>
          <p:cNvPr id="813" name="Google Shape;813;p62"/>
          <p:cNvSpPr txBox="1"/>
          <p:nvPr/>
        </p:nvSpPr>
        <p:spPr>
          <a:xfrm>
            <a:off x="239300" y="4163775"/>
            <a:ext cx="2725800" cy="75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dying gradients problem</a:t>
            </a:r>
            <a:endParaRPr sz="1800"/>
          </a:p>
        </p:txBody>
      </p:sp>
      <p:pic>
        <p:nvPicPr>
          <p:cNvPr id="814" name="Google Shape;814;p62"/>
          <p:cNvPicPr preferRelativeResize="0"/>
          <p:nvPr/>
        </p:nvPicPr>
        <p:blipFill>
          <a:blip r:embed="rId5">
            <a:alphaModFix/>
          </a:blip>
          <a:stretch>
            <a:fillRect/>
          </a:stretch>
        </p:blipFill>
        <p:spPr>
          <a:xfrm>
            <a:off x="6175700" y="3746213"/>
            <a:ext cx="3292450" cy="417575"/>
          </a:xfrm>
          <a:prstGeom prst="rect">
            <a:avLst/>
          </a:prstGeom>
          <a:noFill/>
          <a:ln>
            <a:noFill/>
          </a:ln>
        </p:spPr>
      </p:pic>
      <p:sp>
        <p:nvSpPr>
          <p:cNvPr id="815" name="Google Shape;815;p62"/>
          <p:cNvSpPr txBox="1"/>
          <p:nvPr/>
        </p:nvSpPr>
        <p:spPr>
          <a:xfrm>
            <a:off x="5167200" y="4804925"/>
            <a:ext cx="6391800" cy="90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6" name="Google Shape;816;p62"/>
          <p:cNvSpPr txBox="1"/>
          <p:nvPr/>
        </p:nvSpPr>
        <p:spPr>
          <a:xfrm>
            <a:off x="5096125" y="4599500"/>
            <a:ext cx="5917800" cy="68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It is worth to try all activations from ReLU family, but probably one will end up with the simplest one.</a:t>
            </a:r>
            <a:endParaRPr sz="1800">
              <a:solidFill>
                <a:schemeClr val="accen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6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822" name="Google Shape;822;p63"/>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823" name="Google Shape;823;p63"/>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4" name="Google Shape;824;p63"/>
          <p:cNvSpPr/>
          <p:nvPr/>
        </p:nvSpPr>
        <p:spPr>
          <a:xfrm>
            <a:off x="917075" y="1331725"/>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825" name="Google Shape;825;p63"/>
          <p:cNvCxnSpPr>
            <a:stCxn id="823" idx="1"/>
            <a:endCxn id="824"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826" name="Google Shape;826;p63"/>
          <p:cNvSpPr/>
          <p:nvPr/>
        </p:nvSpPr>
        <p:spPr>
          <a:xfrm>
            <a:off x="5792788" y="9604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827" name="Google Shape;827;p63"/>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828" name="Google Shape;828;p63"/>
          <p:cNvSpPr/>
          <p:nvPr/>
        </p:nvSpPr>
        <p:spPr>
          <a:xfrm>
            <a:off x="3799338" y="5284438"/>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829" name="Google Shape;829;p63"/>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830" name="Google Shape;830;p63"/>
          <p:cNvSpPr/>
          <p:nvPr/>
        </p:nvSpPr>
        <p:spPr>
          <a:xfrm>
            <a:off x="676788" y="33291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831" name="Google Shape;831;p63"/>
          <p:cNvCxnSpPr>
            <a:stCxn id="830" idx="3"/>
            <a:endCxn id="823"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832" name="Google Shape;832;p63"/>
          <p:cNvCxnSpPr>
            <a:stCxn id="828" idx="0"/>
            <a:endCxn id="823"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833" name="Google Shape;833;p63"/>
          <p:cNvCxnSpPr>
            <a:stCxn id="829" idx="0"/>
            <a:endCxn id="823"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834" name="Google Shape;834;p63"/>
          <p:cNvCxnSpPr>
            <a:stCxn id="827" idx="1"/>
            <a:endCxn id="823"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835" name="Google Shape;835;p63"/>
          <p:cNvCxnSpPr>
            <a:stCxn id="826" idx="2"/>
            <a:endCxn id="823"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6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t/>
            </a:r>
            <a:endParaRPr sz="4050"/>
          </a:p>
        </p:txBody>
      </p:sp>
      <p:sp>
        <p:nvSpPr>
          <p:cNvPr id="841" name="Google Shape;841;p64"/>
          <p:cNvSpPr txBox="1"/>
          <p:nvPr/>
        </p:nvSpPr>
        <p:spPr>
          <a:xfrm>
            <a:off x="3216000" y="2725100"/>
            <a:ext cx="5760000" cy="104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600"/>
              <a:t>Short break</a:t>
            </a:r>
            <a:endParaRPr sz="3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6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847" name="Google Shape;847;p65"/>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848" name="Google Shape;848;p65"/>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9" name="Google Shape;849;p65"/>
          <p:cNvSpPr/>
          <p:nvPr/>
        </p:nvSpPr>
        <p:spPr>
          <a:xfrm>
            <a:off x="917075" y="1331725"/>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850" name="Google Shape;850;p65"/>
          <p:cNvCxnSpPr>
            <a:stCxn id="848" idx="1"/>
            <a:endCxn id="849"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851" name="Google Shape;851;p65"/>
          <p:cNvSpPr/>
          <p:nvPr/>
        </p:nvSpPr>
        <p:spPr>
          <a:xfrm>
            <a:off x="5792788" y="9604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852" name="Google Shape;852;p65"/>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853" name="Google Shape;853;p65"/>
          <p:cNvSpPr/>
          <p:nvPr/>
        </p:nvSpPr>
        <p:spPr>
          <a:xfrm>
            <a:off x="3799338" y="5284438"/>
            <a:ext cx="2089200" cy="981000"/>
          </a:xfrm>
          <a:prstGeom prst="roundRect">
            <a:avLst>
              <a:gd fmla="val 16667" name="adj"/>
            </a:avLst>
          </a:prstGeom>
          <a:solidFill>
            <a:srgbClr val="E6B8AF"/>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854" name="Google Shape;854;p65"/>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855" name="Google Shape;855;p65"/>
          <p:cNvSpPr/>
          <p:nvPr/>
        </p:nvSpPr>
        <p:spPr>
          <a:xfrm>
            <a:off x="676788" y="33291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856" name="Google Shape;856;p65"/>
          <p:cNvCxnSpPr>
            <a:stCxn id="855" idx="3"/>
            <a:endCxn id="848"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857" name="Google Shape;857;p65"/>
          <p:cNvCxnSpPr>
            <a:stCxn id="853" idx="0"/>
            <a:endCxn id="848"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858" name="Google Shape;858;p65"/>
          <p:cNvCxnSpPr>
            <a:stCxn id="854" idx="0"/>
            <a:endCxn id="848"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859" name="Google Shape;859;p65"/>
          <p:cNvCxnSpPr>
            <a:stCxn id="852" idx="1"/>
            <a:endCxn id="848"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860" name="Google Shape;860;p65"/>
          <p:cNvCxnSpPr>
            <a:stCxn id="851" idx="2"/>
            <a:endCxn id="848"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2"/>
          <p:cNvSpPr txBox="1"/>
          <p:nvPr>
            <p:ph idx="1" type="body"/>
          </p:nvPr>
        </p:nvSpPr>
        <p:spPr>
          <a:xfrm>
            <a:off x="307925" y="966872"/>
            <a:ext cx="3296400" cy="476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2. DL is important</a:t>
            </a:r>
            <a:endParaRPr b="0" sz="2400">
              <a:latin typeface="Times New Roman"/>
              <a:ea typeface="Times New Roman"/>
              <a:cs typeface="Times New Roman"/>
              <a:sym typeface="Times New Roman"/>
            </a:endParaRPr>
          </a:p>
        </p:txBody>
      </p:sp>
      <p:sp>
        <p:nvSpPr>
          <p:cNvPr id="74" name="Google Shape;74;p1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pic>
        <p:nvPicPr>
          <p:cNvPr id="75" name="Google Shape;75;p12"/>
          <p:cNvPicPr preferRelativeResize="0"/>
          <p:nvPr/>
        </p:nvPicPr>
        <p:blipFill>
          <a:blip r:embed="rId3">
            <a:alphaModFix/>
          </a:blip>
          <a:stretch>
            <a:fillRect/>
          </a:stretch>
        </p:blipFill>
        <p:spPr>
          <a:xfrm>
            <a:off x="197075" y="1575926"/>
            <a:ext cx="6912926" cy="3904901"/>
          </a:xfrm>
          <a:prstGeom prst="rect">
            <a:avLst/>
          </a:prstGeom>
          <a:noFill/>
          <a:ln>
            <a:noFill/>
          </a:ln>
        </p:spPr>
      </p:pic>
      <p:sp>
        <p:nvSpPr>
          <p:cNvPr id="76" name="Google Shape;76;p12"/>
          <p:cNvSpPr txBox="1"/>
          <p:nvPr/>
        </p:nvSpPr>
        <p:spPr>
          <a:xfrm>
            <a:off x="3554525" y="5773050"/>
            <a:ext cx="4301700" cy="37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US" sz="1800"/>
              <a:t>Application to self driving cars</a:t>
            </a:r>
            <a:endParaRPr b="1" i="1" sz="1800"/>
          </a:p>
        </p:txBody>
      </p:sp>
      <p:pic>
        <p:nvPicPr>
          <p:cNvPr id="77" name="Google Shape;77;p12"/>
          <p:cNvPicPr preferRelativeResize="0"/>
          <p:nvPr/>
        </p:nvPicPr>
        <p:blipFill>
          <a:blip r:embed="rId4">
            <a:alphaModFix/>
          </a:blip>
          <a:stretch>
            <a:fillRect/>
          </a:stretch>
        </p:blipFill>
        <p:spPr>
          <a:xfrm>
            <a:off x="7202425" y="1708963"/>
            <a:ext cx="4770600" cy="344006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6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a:t>
            </a:r>
            <a:endParaRPr sz="4050"/>
          </a:p>
        </p:txBody>
      </p:sp>
      <p:sp>
        <p:nvSpPr>
          <p:cNvPr id="866" name="Google Shape;866;p66"/>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Regularization</a:t>
            </a:r>
            <a:r>
              <a:rPr lang="en-US" sz="1800"/>
              <a:t> is a way to preventing our model from overfitting</a:t>
            </a:r>
            <a:endParaRPr sz="1800"/>
          </a:p>
        </p:txBody>
      </p:sp>
      <p:sp>
        <p:nvSpPr>
          <p:cNvPr id="867" name="Google Shape;867;p66"/>
          <p:cNvSpPr txBox="1"/>
          <p:nvPr/>
        </p:nvSpPr>
        <p:spPr>
          <a:xfrm>
            <a:off x="158025" y="1477475"/>
            <a:ext cx="9465300" cy="87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Overfitting</a:t>
            </a:r>
            <a:r>
              <a:rPr lang="en-US" sz="1800"/>
              <a:t> is when our model learn to remember data instead to understanding them</a:t>
            </a:r>
            <a:endParaRPr sz="1800"/>
          </a:p>
        </p:txBody>
      </p:sp>
      <p:sp>
        <p:nvSpPr>
          <p:cNvPr id="868" name="Google Shape;868;p66"/>
          <p:cNvSpPr txBox="1"/>
          <p:nvPr/>
        </p:nvSpPr>
        <p:spPr>
          <a:xfrm>
            <a:off x="3847725" y="1975225"/>
            <a:ext cx="2828400" cy="45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Keras </a:t>
            </a:r>
            <a:r>
              <a:rPr lang="en-US" sz="1800">
                <a:solidFill>
                  <a:schemeClr val="accent2"/>
                </a:solidFill>
              </a:rPr>
              <a:t>overfitting</a:t>
            </a:r>
            <a:r>
              <a:rPr lang="en-US" sz="1800">
                <a:solidFill>
                  <a:schemeClr val="accent2"/>
                </a:solidFill>
              </a:rPr>
              <a:t> example</a:t>
            </a:r>
            <a:endParaRPr sz="1800">
              <a:solidFill>
                <a:schemeClr val="accen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6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874" name="Google Shape;874;p67"/>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Parameter norm penalties</a:t>
            </a:r>
            <a:endParaRPr sz="1800"/>
          </a:p>
        </p:txBody>
      </p:sp>
      <p:pic>
        <p:nvPicPr>
          <p:cNvPr id="875" name="Google Shape;875;p67"/>
          <p:cNvPicPr preferRelativeResize="0"/>
          <p:nvPr/>
        </p:nvPicPr>
        <p:blipFill>
          <a:blip r:embed="rId3">
            <a:alphaModFix/>
          </a:blip>
          <a:stretch>
            <a:fillRect/>
          </a:stretch>
        </p:blipFill>
        <p:spPr>
          <a:xfrm>
            <a:off x="1469850" y="1456950"/>
            <a:ext cx="2859776" cy="561600"/>
          </a:xfrm>
          <a:prstGeom prst="rect">
            <a:avLst/>
          </a:prstGeom>
          <a:noFill/>
          <a:ln>
            <a:noFill/>
          </a:ln>
        </p:spPr>
      </p:pic>
      <p:sp>
        <p:nvSpPr>
          <p:cNvPr id="876" name="Google Shape;876;p67"/>
          <p:cNvSpPr txBox="1"/>
          <p:nvPr/>
        </p:nvSpPr>
        <p:spPr>
          <a:xfrm>
            <a:off x="1035025" y="2733725"/>
            <a:ext cx="3294600" cy="31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7" name="Google Shape;877;p67"/>
          <p:cNvSpPr txBox="1"/>
          <p:nvPr/>
        </p:nvSpPr>
        <p:spPr>
          <a:xfrm>
            <a:off x="1106125" y="2149025"/>
            <a:ext cx="4211100" cy="90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we want to put penalties on our model parameters in order to prevent overfitting</a:t>
            </a:r>
            <a:endParaRPr sz="1800">
              <a:solidFill>
                <a:schemeClr val="accent1"/>
              </a:solidFill>
            </a:endParaRPr>
          </a:p>
        </p:txBody>
      </p:sp>
      <p:cxnSp>
        <p:nvCxnSpPr>
          <p:cNvPr id="878" name="Google Shape;878;p67"/>
          <p:cNvCxnSpPr/>
          <p:nvPr/>
        </p:nvCxnSpPr>
        <p:spPr>
          <a:xfrm flipH="1" rot="10800000">
            <a:off x="2646800" y="1896075"/>
            <a:ext cx="126300" cy="363600"/>
          </a:xfrm>
          <a:prstGeom prst="straightConnector1">
            <a:avLst/>
          </a:prstGeom>
          <a:noFill/>
          <a:ln cap="flat" cmpd="sng" w="19050">
            <a:solidFill>
              <a:schemeClr val="dk2"/>
            </a:solidFill>
            <a:prstDash val="solid"/>
            <a:round/>
            <a:headEnd len="med" w="med" type="none"/>
            <a:tailEnd len="med" w="med" type="triangle"/>
          </a:ln>
        </p:spPr>
      </p:cxnSp>
      <p:pic>
        <p:nvPicPr>
          <p:cNvPr id="879" name="Google Shape;879;p67"/>
          <p:cNvPicPr preferRelativeResize="0"/>
          <p:nvPr/>
        </p:nvPicPr>
        <p:blipFill>
          <a:blip r:embed="rId4">
            <a:alphaModFix/>
          </a:blip>
          <a:stretch>
            <a:fillRect/>
          </a:stretch>
        </p:blipFill>
        <p:spPr>
          <a:xfrm>
            <a:off x="2773100" y="3146725"/>
            <a:ext cx="6136726" cy="744250"/>
          </a:xfrm>
          <a:prstGeom prst="rect">
            <a:avLst/>
          </a:prstGeom>
          <a:noFill/>
          <a:ln>
            <a:noFill/>
          </a:ln>
        </p:spPr>
      </p:pic>
      <p:sp>
        <p:nvSpPr>
          <p:cNvPr id="880" name="Google Shape;880;p67"/>
          <p:cNvSpPr txBox="1"/>
          <p:nvPr/>
        </p:nvSpPr>
        <p:spPr>
          <a:xfrm>
            <a:off x="7553275" y="1532775"/>
            <a:ext cx="3436800" cy="120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Add second term which penalizes special values of model parameters </a:t>
            </a:r>
            <a:endParaRPr sz="1800">
              <a:solidFill>
                <a:schemeClr val="accent2"/>
              </a:solidFill>
            </a:endParaRPr>
          </a:p>
        </p:txBody>
      </p:sp>
      <p:cxnSp>
        <p:nvCxnSpPr>
          <p:cNvPr id="881" name="Google Shape;881;p67"/>
          <p:cNvCxnSpPr/>
          <p:nvPr/>
        </p:nvCxnSpPr>
        <p:spPr>
          <a:xfrm flipH="1">
            <a:off x="8122275" y="2520400"/>
            <a:ext cx="150000" cy="742800"/>
          </a:xfrm>
          <a:prstGeom prst="straightConnector1">
            <a:avLst/>
          </a:prstGeom>
          <a:noFill/>
          <a:ln cap="flat" cmpd="sng" w="19050">
            <a:solidFill>
              <a:schemeClr val="accent2"/>
            </a:solidFill>
            <a:prstDash val="solid"/>
            <a:round/>
            <a:headEnd len="med" w="med" type="none"/>
            <a:tailEnd len="med" w="med" type="triangle"/>
          </a:ln>
        </p:spPr>
      </p:cxnSp>
      <p:sp>
        <p:nvSpPr>
          <p:cNvPr id="882" name="Google Shape;882;p67"/>
          <p:cNvSpPr txBox="1"/>
          <p:nvPr/>
        </p:nvSpPr>
        <p:spPr>
          <a:xfrm>
            <a:off x="3199875" y="4637850"/>
            <a:ext cx="4551000" cy="53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883" name="Google Shape;883;p67"/>
          <p:cNvPicPr preferRelativeResize="0"/>
          <p:nvPr/>
        </p:nvPicPr>
        <p:blipFill>
          <a:blip r:embed="rId5">
            <a:alphaModFix/>
          </a:blip>
          <a:stretch>
            <a:fillRect/>
          </a:stretch>
        </p:blipFill>
        <p:spPr>
          <a:xfrm>
            <a:off x="2646800" y="3988063"/>
            <a:ext cx="2720230" cy="845400"/>
          </a:xfrm>
          <a:prstGeom prst="rect">
            <a:avLst/>
          </a:prstGeom>
          <a:noFill/>
          <a:ln>
            <a:noFill/>
          </a:ln>
        </p:spPr>
      </p:pic>
      <p:sp>
        <p:nvSpPr>
          <p:cNvPr id="884" name="Google Shape;884;p67"/>
          <p:cNvSpPr txBox="1"/>
          <p:nvPr/>
        </p:nvSpPr>
        <p:spPr>
          <a:xfrm>
            <a:off x="158025" y="4100450"/>
            <a:ext cx="3745200" cy="6933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b="1" lang="en-US" sz="1800"/>
              <a:t>L2 regularization</a:t>
            </a:r>
            <a:endParaRPr b="1" sz="1800"/>
          </a:p>
        </p:txBody>
      </p:sp>
      <p:pic>
        <p:nvPicPr>
          <p:cNvPr id="885" name="Google Shape;885;p67"/>
          <p:cNvPicPr preferRelativeResize="0"/>
          <p:nvPr/>
        </p:nvPicPr>
        <p:blipFill>
          <a:blip r:embed="rId6">
            <a:alphaModFix/>
          </a:blip>
          <a:stretch>
            <a:fillRect/>
          </a:stretch>
        </p:blipFill>
        <p:spPr>
          <a:xfrm>
            <a:off x="7285525" y="3978950"/>
            <a:ext cx="2185281" cy="693300"/>
          </a:xfrm>
          <a:prstGeom prst="rect">
            <a:avLst/>
          </a:prstGeom>
          <a:noFill/>
          <a:ln>
            <a:noFill/>
          </a:ln>
        </p:spPr>
      </p:pic>
      <p:sp>
        <p:nvSpPr>
          <p:cNvPr id="886" name="Google Shape;886;p67"/>
          <p:cNvSpPr txBox="1"/>
          <p:nvPr/>
        </p:nvSpPr>
        <p:spPr>
          <a:xfrm>
            <a:off x="5317225" y="4100438"/>
            <a:ext cx="1935900" cy="450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1800"/>
              <a:t>with gradient</a:t>
            </a:r>
            <a:endParaRPr sz="1800"/>
          </a:p>
        </p:txBody>
      </p:sp>
      <p:sp>
        <p:nvSpPr>
          <p:cNvPr id="887" name="Google Shape;887;p67"/>
          <p:cNvSpPr txBox="1"/>
          <p:nvPr/>
        </p:nvSpPr>
        <p:spPr>
          <a:xfrm>
            <a:off x="5176075" y="5112925"/>
            <a:ext cx="5727000" cy="6084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Clr>
                <a:schemeClr val="accent1"/>
              </a:buClr>
              <a:buSzPts val="1800"/>
              <a:buChar char="●"/>
            </a:pPr>
            <a:r>
              <a:rPr lang="en-US" sz="1800">
                <a:solidFill>
                  <a:schemeClr val="accent1"/>
                </a:solidFill>
              </a:rPr>
              <a:t>L2 works as soft </a:t>
            </a:r>
            <a:r>
              <a:rPr lang="en-US" sz="1800">
                <a:solidFill>
                  <a:schemeClr val="accent1"/>
                </a:solidFill>
              </a:rPr>
              <a:t>constraint</a:t>
            </a:r>
            <a:r>
              <a:rPr lang="en-US" sz="1800">
                <a:solidFill>
                  <a:schemeClr val="accent1"/>
                </a:solidFill>
              </a:rPr>
              <a:t> on the values of the W matrix, large values are forbidden since they lead to large loss</a:t>
            </a:r>
            <a:endParaRPr sz="1800">
              <a:solidFill>
                <a:schemeClr val="accent1"/>
              </a:solidFill>
            </a:endParaRPr>
          </a:p>
        </p:txBody>
      </p:sp>
      <p:cxnSp>
        <p:nvCxnSpPr>
          <p:cNvPr id="888" name="Google Shape;888;p67"/>
          <p:cNvCxnSpPr/>
          <p:nvPr/>
        </p:nvCxnSpPr>
        <p:spPr>
          <a:xfrm flipH="1" rot="10800000">
            <a:off x="3934650" y="4487700"/>
            <a:ext cx="402900" cy="750600"/>
          </a:xfrm>
          <a:prstGeom prst="straightConnector1">
            <a:avLst/>
          </a:prstGeom>
          <a:noFill/>
          <a:ln cap="flat" cmpd="sng" w="19050">
            <a:solidFill>
              <a:schemeClr val="dk2"/>
            </a:solidFill>
            <a:prstDash val="solid"/>
            <a:round/>
            <a:headEnd len="med" w="med" type="none"/>
            <a:tailEnd len="med" w="med" type="triangle"/>
          </a:ln>
        </p:spPr>
      </p:cxnSp>
      <p:sp>
        <p:nvSpPr>
          <p:cNvPr id="889" name="Google Shape;889;p67"/>
          <p:cNvSpPr txBox="1"/>
          <p:nvPr/>
        </p:nvSpPr>
        <p:spPr>
          <a:xfrm>
            <a:off x="2749525" y="5317325"/>
            <a:ext cx="2038500" cy="45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usually small number, model hyperparameter</a:t>
            </a:r>
            <a:endParaRPr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6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895" name="Google Shape;895;p68"/>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Parameter norm penalties</a:t>
            </a:r>
            <a:endParaRPr sz="1800"/>
          </a:p>
        </p:txBody>
      </p:sp>
      <p:sp>
        <p:nvSpPr>
          <p:cNvPr id="896" name="Google Shape;896;p68"/>
          <p:cNvSpPr txBox="1"/>
          <p:nvPr/>
        </p:nvSpPr>
        <p:spPr>
          <a:xfrm>
            <a:off x="1208875" y="2320775"/>
            <a:ext cx="8272200" cy="58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Regularization has smoothing effect on model predictions: </a:t>
            </a:r>
            <a:endParaRPr sz="1800"/>
          </a:p>
          <a:p>
            <a:pPr indent="0" lvl="0" marL="0" rtl="0">
              <a:spcBef>
                <a:spcPts val="0"/>
              </a:spcBef>
              <a:spcAft>
                <a:spcPts val="0"/>
              </a:spcAft>
              <a:buNone/>
            </a:pPr>
            <a:r>
              <a:rPr b="1" lang="en-US" sz="1800"/>
              <a:t>consider following task</a:t>
            </a:r>
            <a:r>
              <a:rPr lang="en-US" sz="1800"/>
              <a:t>: separate green dots from red</a:t>
            </a:r>
            <a:endParaRPr sz="1800"/>
          </a:p>
        </p:txBody>
      </p:sp>
      <p:pic>
        <p:nvPicPr>
          <p:cNvPr id="897" name="Google Shape;897;p68"/>
          <p:cNvPicPr preferRelativeResize="0"/>
          <p:nvPr/>
        </p:nvPicPr>
        <p:blipFill>
          <a:blip r:embed="rId3">
            <a:alphaModFix/>
          </a:blip>
          <a:stretch>
            <a:fillRect/>
          </a:stretch>
        </p:blipFill>
        <p:spPr>
          <a:xfrm>
            <a:off x="2967575" y="1505975"/>
            <a:ext cx="2720230" cy="845400"/>
          </a:xfrm>
          <a:prstGeom prst="rect">
            <a:avLst/>
          </a:prstGeom>
          <a:noFill/>
          <a:ln>
            <a:noFill/>
          </a:ln>
        </p:spPr>
      </p:pic>
      <p:sp>
        <p:nvSpPr>
          <p:cNvPr id="898" name="Google Shape;898;p68"/>
          <p:cNvSpPr txBox="1"/>
          <p:nvPr/>
        </p:nvSpPr>
        <p:spPr>
          <a:xfrm>
            <a:off x="426675" y="1627475"/>
            <a:ext cx="3745200" cy="693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L2 regularization</a:t>
            </a:r>
            <a:endParaRPr b="1" sz="1800"/>
          </a:p>
        </p:txBody>
      </p:sp>
      <p:pic>
        <p:nvPicPr>
          <p:cNvPr id="899" name="Google Shape;899;p68"/>
          <p:cNvPicPr preferRelativeResize="0"/>
          <p:nvPr/>
        </p:nvPicPr>
        <p:blipFill>
          <a:blip r:embed="rId4">
            <a:alphaModFix/>
          </a:blip>
          <a:stretch>
            <a:fillRect/>
          </a:stretch>
        </p:blipFill>
        <p:spPr>
          <a:xfrm>
            <a:off x="7554175" y="1505975"/>
            <a:ext cx="2185281" cy="693300"/>
          </a:xfrm>
          <a:prstGeom prst="rect">
            <a:avLst/>
          </a:prstGeom>
          <a:noFill/>
          <a:ln>
            <a:noFill/>
          </a:ln>
        </p:spPr>
      </p:pic>
      <p:sp>
        <p:nvSpPr>
          <p:cNvPr id="900" name="Google Shape;900;p68"/>
          <p:cNvSpPr txBox="1"/>
          <p:nvPr/>
        </p:nvSpPr>
        <p:spPr>
          <a:xfrm>
            <a:off x="5585875" y="1627463"/>
            <a:ext cx="1935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with gradient</a:t>
            </a:r>
            <a:endParaRPr sz="1800"/>
          </a:p>
        </p:txBody>
      </p:sp>
      <p:pic>
        <p:nvPicPr>
          <p:cNvPr id="901" name="Google Shape;901;p68"/>
          <p:cNvPicPr preferRelativeResize="0"/>
          <p:nvPr/>
        </p:nvPicPr>
        <p:blipFill>
          <a:blip r:embed="rId5">
            <a:alphaModFix/>
          </a:blip>
          <a:stretch>
            <a:fillRect/>
          </a:stretch>
        </p:blipFill>
        <p:spPr>
          <a:xfrm>
            <a:off x="2062575" y="2963475"/>
            <a:ext cx="8066850" cy="2463975"/>
          </a:xfrm>
          <a:prstGeom prst="rect">
            <a:avLst/>
          </a:prstGeom>
          <a:noFill/>
          <a:ln>
            <a:noFill/>
          </a:ln>
        </p:spPr>
      </p:pic>
      <p:sp>
        <p:nvSpPr>
          <p:cNvPr id="902" name="Google Shape;902;p68"/>
          <p:cNvSpPr txBox="1"/>
          <p:nvPr/>
        </p:nvSpPr>
        <p:spPr>
          <a:xfrm>
            <a:off x="6468575" y="5380525"/>
            <a:ext cx="2056500" cy="45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000"/>
              <a:t>source: </a:t>
            </a:r>
            <a:r>
              <a:rPr i="1" lang="en-US" sz="1000" u="sng">
                <a:solidFill>
                  <a:schemeClr val="hlink"/>
                </a:solidFill>
                <a:hlinkClick r:id="rId6"/>
              </a:rPr>
              <a:t>kdnuggets.com</a:t>
            </a:r>
            <a:endParaRPr i="1"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6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08" name="Google Shape;908;p69"/>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Parameter norm penalties</a:t>
            </a:r>
            <a:endParaRPr sz="1800"/>
          </a:p>
        </p:txBody>
      </p:sp>
      <p:pic>
        <p:nvPicPr>
          <p:cNvPr id="909" name="Google Shape;909;p69"/>
          <p:cNvPicPr preferRelativeResize="0"/>
          <p:nvPr/>
        </p:nvPicPr>
        <p:blipFill>
          <a:blip r:embed="rId3">
            <a:alphaModFix/>
          </a:blip>
          <a:stretch>
            <a:fillRect/>
          </a:stretch>
        </p:blipFill>
        <p:spPr>
          <a:xfrm>
            <a:off x="2967575" y="1505975"/>
            <a:ext cx="2720230" cy="845400"/>
          </a:xfrm>
          <a:prstGeom prst="rect">
            <a:avLst/>
          </a:prstGeom>
          <a:noFill/>
          <a:ln>
            <a:noFill/>
          </a:ln>
        </p:spPr>
      </p:pic>
      <p:sp>
        <p:nvSpPr>
          <p:cNvPr id="910" name="Google Shape;910;p69"/>
          <p:cNvSpPr txBox="1"/>
          <p:nvPr/>
        </p:nvSpPr>
        <p:spPr>
          <a:xfrm>
            <a:off x="426675" y="1627475"/>
            <a:ext cx="3745200" cy="693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L2 regularization</a:t>
            </a:r>
            <a:endParaRPr b="1" sz="1800"/>
          </a:p>
        </p:txBody>
      </p:sp>
      <p:pic>
        <p:nvPicPr>
          <p:cNvPr id="911" name="Google Shape;911;p69"/>
          <p:cNvPicPr preferRelativeResize="0"/>
          <p:nvPr/>
        </p:nvPicPr>
        <p:blipFill>
          <a:blip r:embed="rId4">
            <a:alphaModFix/>
          </a:blip>
          <a:stretch>
            <a:fillRect/>
          </a:stretch>
        </p:blipFill>
        <p:spPr>
          <a:xfrm>
            <a:off x="7554175" y="1505975"/>
            <a:ext cx="2185281" cy="693300"/>
          </a:xfrm>
          <a:prstGeom prst="rect">
            <a:avLst/>
          </a:prstGeom>
          <a:noFill/>
          <a:ln>
            <a:noFill/>
          </a:ln>
        </p:spPr>
      </p:pic>
      <p:sp>
        <p:nvSpPr>
          <p:cNvPr id="912" name="Google Shape;912;p69"/>
          <p:cNvSpPr txBox="1"/>
          <p:nvPr/>
        </p:nvSpPr>
        <p:spPr>
          <a:xfrm>
            <a:off x="5585875" y="1627463"/>
            <a:ext cx="1935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with gradient</a:t>
            </a:r>
            <a:endParaRPr sz="1800"/>
          </a:p>
        </p:txBody>
      </p:sp>
      <p:sp>
        <p:nvSpPr>
          <p:cNvPr id="913" name="Google Shape;913;p69"/>
          <p:cNvSpPr txBox="1"/>
          <p:nvPr/>
        </p:nvSpPr>
        <p:spPr>
          <a:xfrm>
            <a:off x="426675" y="2618075"/>
            <a:ext cx="3745200" cy="693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L1 regularization</a:t>
            </a:r>
            <a:endParaRPr b="1" sz="1800"/>
          </a:p>
        </p:txBody>
      </p:sp>
      <p:pic>
        <p:nvPicPr>
          <p:cNvPr id="914" name="Google Shape;914;p69"/>
          <p:cNvPicPr preferRelativeResize="0"/>
          <p:nvPr/>
        </p:nvPicPr>
        <p:blipFill>
          <a:blip r:embed="rId5">
            <a:alphaModFix/>
          </a:blip>
          <a:stretch>
            <a:fillRect/>
          </a:stretch>
        </p:blipFill>
        <p:spPr>
          <a:xfrm>
            <a:off x="2967575" y="2618075"/>
            <a:ext cx="2314036" cy="450300"/>
          </a:xfrm>
          <a:prstGeom prst="rect">
            <a:avLst/>
          </a:prstGeom>
          <a:noFill/>
          <a:ln>
            <a:noFill/>
          </a:ln>
        </p:spPr>
      </p:pic>
      <p:sp>
        <p:nvSpPr>
          <p:cNvPr id="915" name="Google Shape;915;p69"/>
          <p:cNvSpPr txBox="1"/>
          <p:nvPr/>
        </p:nvSpPr>
        <p:spPr>
          <a:xfrm>
            <a:off x="5570075" y="2570663"/>
            <a:ext cx="1935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with gradient</a:t>
            </a:r>
            <a:endParaRPr sz="1800"/>
          </a:p>
        </p:txBody>
      </p:sp>
      <p:pic>
        <p:nvPicPr>
          <p:cNvPr id="916" name="Google Shape;916;p69"/>
          <p:cNvPicPr preferRelativeResize="0"/>
          <p:nvPr/>
        </p:nvPicPr>
        <p:blipFill>
          <a:blip r:embed="rId6">
            <a:alphaModFix/>
          </a:blip>
          <a:stretch>
            <a:fillRect/>
          </a:stretch>
        </p:blipFill>
        <p:spPr>
          <a:xfrm>
            <a:off x="7625300" y="2449175"/>
            <a:ext cx="2669478" cy="693300"/>
          </a:xfrm>
          <a:prstGeom prst="rect">
            <a:avLst/>
          </a:prstGeom>
          <a:noFill/>
          <a:ln>
            <a:noFill/>
          </a:ln>
        </p:spPr>
      </p:pic>
      <p:sp>
        <p:nvSpPr>
          <p:cNvPr id="917" name="Google Shape;917;p69"/>
          <p:cNvSpPr txBox="1"/>
          <p:nvPr/>
        </p:nvSpPr>
        <p:spPr>
          <a:xfrm>
            <a:off x="2876200" y="3218675"/>
            <a:ext cx="5625300" cy="45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 </a:t>
            </a:r>
            <a:r>
              <a:rPr lang="en-US" sz="1800"/>
              <a:t>L1 regularization leads to a sparse matrices</a:t>
            </a:r>
            <a:endParaRPr sz="1800"/>
          </a:p>
        </p:txBody>
      </p:sp>
      <p:pic>
        <p:nvPicPr>
          <p:cNvPr id="918" name="Google Shape;918;p69"/>
          <p:cNvPicPr preferRelativeResize="0"/>
          <p:nvPr/>
        </p:nvPicPr>
        <p:blipFill>
          <a:blip r:embed="rId7">
            <a:alphaModFix/>
          </a:blip>
          <a:stretch>
            <a:fillRect/>
          </a:stretch>
        </p:blipFill>
        <p:spPr>
          <a:xfrm>
            <a:off x="1700950" y="3819275"/>
            <a:ext cx="3186000" cy="2414575"/>
          </a:xfrm>
          <a:prstGeom prst="rect">
            <a:avLst/>
          </a:prstGeom>
          <a:noFill/>
          <a:ln>
            <a:noFill/>
          </a:ln>
        </p:spPr>
      </p:pic>
      <p:pic>
        <p:nvPicPr>
          <p:cNvPr id="919" name="Google Shape;919;p69"/>
          <p:cNvPicPr preferRelativeResize="0"/>
          <p:nvPr/>
        </p:nvPicPr>
        <p:blipFill>
          <a:blip r:embed="rId8">
            <a:alphaModFix/>
          </a:blip>
          <a:stretch>
            <a:fillRect/>
          </a:stretch>
        </p:blipFill>
        <p:spPr>
          <a:xfrm>
            <a:off x="5949325" y="3819275"/>
            <a:ext cx="3186000" cy="2483212"/>
          </a:xfrm>
          <a:prstGeom prst="rect">
            <a:avLst/>
          </a:prstGeom>
          <a:noFill/>
          <a:ln>
            <a:noFill/>
          </a:ln>
        </p:spPr>
      </p:pic>
      <p:sp>
        <p:nvSpPr>
          <p:cNvPr id="920" name="Google Shape;920;p69"/>
          <p:cNvSpPr txBox="1"/>
          <p:nvPr/>
        </p:nvSpPr>
        <p:spPr>
          <a:xfrm>
            <a:off x="1896250" y="6302475"/>
            <a:ext cx="3231600" cy="33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first “W image” with L2</a:t>
            </a:r>
            <a:endParaRPr sz="1800"/>
          </a:p>
        </p:txBody>
      </p:sp>
      <p:sp>
        <p:nvSpPr>
          <p:cNvPr id="921" name="Google Shape;921;p69"/>
          <p:cNvSpPr txBox="1"/>
          <p:nvPr/>
        </p:nvSpPr>
        <p:spPr>
          <a:xfrm>
            <a:off x="6188725" y="6302475"/>
            <a:ext cx="2620800" cy="33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first “W image” with L1</a:t>
            </a:r>
            <a:endParaRPr sz="1800"/>
          </a:p>
        </p:txBody>
      </p:sp>
      <p:sp>
        <p:nvSpPr>
          <p:cNvPr id="922" name="Google Shape;922;p69"/>
          <p:cNvSpPr txBox="1"/>
          <p:nvPr/>
        </p:nvSpPr>
        <p:spPr>
          <a:xfrm>
            <a:off x="9259875" y="3908750"/>
            <a:ext cx="2720100" cy="179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In practice L2 can be expected to overperform L1 regularization</a:t>
            </a:r>
            <a:endParaRPr sz="1800">
              <a:solidFill>
                <a:schemeClr val="accen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7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28" name="Google Shape;928;p70"/>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Constraints regularizers</a:t>
            </a:r>
            <a:endParaRPr sz="1800"/>
          </a:p>
        </p:txBody>
      </p:sp>
      <p:sp>
        <p:nvSpPr>
          <p:cNvPr id="929" name="Google Shape;929;p70"/>
          <p:cNvSpPr txBox="1"/>
          <p:nvPr/>
        </p:nvSpPr>
        <p:spPr>
          <a:xfrm>
            <a:off x="1129825" y="1422175"/>
            <a:ext cx="8232900" cy="2204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max norm constraint - </a:t>
            </a:r>
            <a:endParaRPr sz="1800"/>
          </a:p>
          <a:p>
            <a:pPr indent="0" lvl="0" marL="0" rtl="0">
              <a:spcBef>
                <a:spcPts val="0"/>
              </a:spcBef>
              <a:spcAft>
                <a:spcPts val="0"/>
              </a:spcAft>
              <a:buNone/>
            </a:pPr>
            <a:r>
              <a:rPr lang="en-US" sz="1800"/>
              <a:t> </a:t>
            </a:r>
            <a:endParaRPr sz="1800"/>
          </a:p>
          <a:p>
            <a:pPr indent="-342900" lvl="0" marL="457200" rtl="0">
              <a:spcBef>
                <a:spcPts val="0"/>
              </a:spcBef>
              <a:spcAft>
                <a:spcPts val="0"/>
              </a:spcAft>
              <a:buSzPts val="1800"/>
              <a:buChar char="●"/>
            </a:pPr>
            <a:r>
              <a:rPr lang="en-US" sz="1800"/>
              <a:t>non negativity constraint - </a:t>
            </a:r>
            <a:r>
              <a:rPr i="1" lang="en-US" sz="1800"/>
              <a:t>each element of the W matrix must be positive</a:t>
            </a:r>
            <a:endParaRPr i="1" sz="1800"/>
          </a:p>
          <a:p>
            <a:pPr indent="0" lvl="0" marL="0" rtl="0">
              <a:spcBef>
                <a:spcPts val="0"/>
              </a:spcBef>
              <a:spcAft>
                <a:spcPts val="0"/>
              </a:spcAft>
              <a:buNone/>
            </a:pPr>
            <a:r>
              <a:t/>
            </a:r>
            <a:endParaRPr sz="1800"/>
          </a:p>
          <a:p>
            <a:pPr indent="-342900" lvl="0" marL="457200">
              <a:spcBef>
                <a:spcPts val="0"/>
              </a:spcBef>
              <a:spcAft>
                <a:spcPts val="0"/>
              </a:spcAft>
              <a:buSzPts val="1800"/>
              <a:buChar char="●"/>
            </a:pPr>
            <a:r>
              <a:rPr lang="en-US" sz="1800"/>
              <a:t>unit norm - </a:t>
            </a:r>
            <a:r>
              <a:rPr i="1" lang="en-US" sz="1800"/>
              <a:t>enforces the matrix to have unit norm along the last axis</a:t>
            </a:r>
            <a:endParaRPr i="1" sz="1800"/>
          </a:p>
          <a:p>
            <a:pPr indent="0" lvl="0" marL="0">
              <a:spcBef>
                <a:spcPts val="0"/>
              </a:spcBef>
              <a:spcAft>
                <a:spcPts val="0"/>
              </a:spcAft>
              <a:buNone/>
            </a:pPr>
            <a:r>
              <a:t/>
            </a:r>
            <a:endParaRPr i="1" sz="1800"/>
          </a:p>
        </p:txBody>
      </p:sp>
      <p:pic>
        <p:nvPicPr>
          <p:cNvPr id="930" name="Google Shape;930;p70"/>
          <p:cNvPicPr preferRelativeResize="0"/>
          <p:nvPr/>
        </p:nvPicPr>
        <p:blipFill>
          <a:blip r:embed="rId3">
            <a:alphaModFix/>
          </a:blip>
          <a:stretch>
            <a:fillRect/>
          </a:stretch>
        </p:blipFill>
        <p:spPr>
          <a:xfrm>
            <a:off x="3984375" y="1422175"/>
            <a:ext cx="1325075" cy="430000"/>
          </a:xfrm>
          <a:prstGeom prst="rect">
            <a:avLst/>
          </a:prstGeom>
          <a:noFill/>
          <a:ln>
            <a:noFill/>
          </a:ln>
        </p:spPr>
      </p:pic>
      <p:sp>
        <p:nvSpPr>
          <p:cNvPr id="931" name="Google Shape;931;p70"/>
          <p:cNvSpPr txBox="1"/>
          <p:nvPr/>
        </p:nvSpPr>
        <p:spPr>
          <a:xfrm>
            <a:off x="158025" y="3064975"/>
            <a:ext cx="34527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in keras we can do it easily:</a:t>
            </a:r>
            <a:endParaRPr sz="1800"/>
          </a:p>
        </p:txBody>
      </p:sp>
      <p:pic>
        <p:nvPicPr>
          <p:cNvPr id="932" name="Google Shape;932;p70"/>
          <p:cNvPicPr preferRelativeResize="0"/>
          <p:nvPr/>
        </p:nvPicPr>
        <p:blipFill>
          <a:blip r:embed="rId4">
            <a:alphaModFix/>
          </a:blip>
          <a:stretch>
            <a:fillRect/>
          </a:stretch>
        </p:blipFill>
        <p:spPr>
          <a:xfrm>
            <a:off x="1905313" y="3626575"/>
            <a:ext cx="7250774" cy="601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7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38" name="Google Shape;938;p71"/>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Data augmentation </a:t>
            </a:r>
            <a:r>
              <a:rPr b="1" i="1" lang="en-US" sz="1800"/>
              <a:t>= more data better generalization =&gt; generate more data based on existing ones</a:t>
            </a:r>
            <a:endParaRPr i="1" sz="1800"/>
          </a:p>
        </p:txBody>
      </p:sp>
      <p:sp>
        <p:nvSpPr>
          <p:cNvPr id="939" name="Google Shape;939;p71"/>
          <p:cNvSpPr txBox="1"/>
          <p:nvPr/>
        </p:nvSpPr>
        <p:spPr>
          <a:xfrm>
            <a:off x="1060050" y="1382400"/>
            <a:ext cx="9425700" cy="1706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for images one may apply translations, rotations, stretching, shearing, distortion</a:t>
            </a:r>
            <a:endParaRPr i="1" sz="1800"/>
          </a:p>
          <a:p>
            <a:pPr indent="0" lvl="0" marL="0" rtl="0">
              <a:spcBef>
                <a:spcPts val="0"/>
              </a:spcBef>
              <a:spcAft>
                <a:spcPts val="0"/>
              </a:spcAft>
              <a:buNone/>
            </a:pPr>
            <a:r>
              <a:t/>
            </a:r>
            <a:endParaRPr i="1" sz="1800"/>
          </a:p>
        </p:txBody>
      </p:sp>
      <p:pic>
        <p:nvPicPr>
          <p:cNvPr id="940" name="Google Shape;940;p71"/>
          <p:cNvPicPr preferRelativeResize="0"/>
          <p:nvPr/>
        </p:nvPicPr>
        <p:blipFill>
          <a:blip r:embed="rId3">
            <a:alphaModFix/>
          </a:blip>
          <a:stretch>
            <a:fillRect/>
          </a:stretch>
        </p:blipFill>
        <p:spPr>
          <a:xfrm>
            <a:off x="158025" y="2641275"/>
            <a:ext cx="5661600" cy="3229100"/>
          </a:xfrm>
          <a:prstGeom prst="rect">
            <a:avLst/>
          </a:prstGeom>
          <a:noFill/>
          <a:ln>
            <a:noFill/>
          </a:ln>
        </p:spPr>
      </p:pic>
      <p:sp>
        <p:nvSpPr>
          <p:cNvPr id="941" name="Google Shape;941;p71"/>
          <p:cNvSpPr txBox="1"/>
          <p:nvPr/>
        </p:nvSpPr>
        <p:spPr>
          <a:xfrm>
            <a:off x="316025" y="1933038"/>
            <a:ext cx="5119800" cy="45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Keras has cool Image generator class which allows for online </a:t>
            </a:r>
            <a:r>
              <a:rPr lang="en-US" sz="1800"/>
              <a:t>augmentation</a:t>
            </a:r>
            <a:r>
              <a:rPr lang="en-US" sz="1800"/>
              <a:t> during training</a:t>
            </a:r>
            <a:endParaRPr sz="1800"/>
          </a:p>
        </p:txBody>
      </p:sp>
      <p:pic>
        <p:nvPicPr>
          <p:cNvPr id="942" name="Google Shape;942;p71"/>
          <p:cNvPicPr preferRelativeResize="0"/>
          <p:nvPr/>
        </p:nvPicPr>
        <p:blipFill>
          <a:blip r:embed="rId4">
            <a:alphaModFix/>
          </a:blip>
          <a:stretch>
            <a:fillRect/>
          </a:stretch>
        </p:blipFill>
        <p:spPr>
          <a:xfrm>
            <a:off x="5232150" y="2226714"/>
            <a:ext cx="6680526" cy="2404575"/>
          </a:xfrm>
          <a:prstGeom prst="rect">
            <a:avLst/>
          </a:prstGeom>
          <a:noFill/>
          <a:ln>
            <a:noFill/>
          </a:ln>
        </p:spPr>
      </p:pic>
      <p:sp>
        <p:nvSpPr>
          <p:cNvPr id="943" name="Google Shape;943;p71"/>
          <p:cNvSpPr/>
          <p:nvPr/>
        </p:nvSpPr>
        <p:spPr>
          <a:xfrm>
            <a:off x="718975" y="5396325"/>
            <a:ext cx="1074600" cy="308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Google Shape;944;p71"/>
          <p:cNvSpPr txBox="1"/>
          <p:nvPr/>
        </p:nvSpPr>
        <p:spPr>
          <a:xfrm>
            <a:off x="6597275" y="5364725"/>
            <a:ext cx="4780200" cy="41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whenever you can, </a:t>
            </a:r>
            <a:r>
              <a:rPr lang="en-US" sz="1800">
                <a:solidFill>
                  <a:schemeClr val="accent2"/>
                </a:solidFill>
              </a:rPr>
              <a:t>use it !</a:t>
            </a:r>
            <a:endParaRPr sz="1800">
              <a:solidFill>
                <a:schemeClr val="accent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7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50" name="Google Shape;950;p72"/>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Dropout - 2014</a:t>
            </a:r>
            <a:endParaRPr i="1" sz="1800"/>
          </a:p>
        </p:txBody>
      </p:sp>
      <p:sp>
        <p:nvSpPr>
          <p:cNvPr id="951" name="Google Shape;951;p72"/>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pic>
        <p:nvPicPr>
          <p:cNvPr id="952" name="Google Shape;952;p72"/>
          <p:cNvPicPr preferRelativeResize="0"/>
          <p:nvPr/>
        </p:nvPicPr>
        <p:blipFill>
          <a:blip r:embed="rId3">
            <a:alphaModFix/>
          </a:blip>
          <a:stretch>
            <a:fillRect/>
          </a:stretch>
        </p:blipFill>
        <p:spPr>
          <a:xfrm>
            <a:off x="2973025" y="837488"/>
            <a:ext cx="5315051" cy="1579575"/>
          </a:xfrm>
          <a:prstGeom prst="rect">
            <a:avLst/>
          </a:prstGeom>
          <a:noFill/>
          <a:ln>
            <a:noFill/>
          </a:ln>
        </p:spPr>
      </p:pic>
      <p:pic>
        <p:nvPicPr>
          <p:cNvPr id="953" name="Google Shape;953;p72"/>
          <p:cNvPicPr preferRelativeResize="0"/>
          <p:nvPr/>
        </p:nvPicPr>
        <p:blipFill>
          <a:blip r:embed="rId4">
            <a:alphaModFix/>
          </a:blip>
          <a:stretch>
            <a:fillRect/>
          </a:stretch>
        </p:blipFill>
        <p:spPr>
          <a:xfrm>
            <a:off x="158025" y="3067202"/>
            <a:ext cx="6785301" cy="3395750"/>
          </a:xfrm>
          <a:prstGeom prst="rect">
            <a:avLst/>
          </a:prstGeom>
          <a:noFill/>
          <a:ln>
            <a:noFill/>
          </a:ln>
        </p:spPr>
      </p:pic>
      <p:sp>
        <p:nvSpPr>
          <p:cNvPr id="954" name="Google Shape;954;p72"/>
          <p:cNvSpPr txBox="1"/>
          <p:nvPr/>
        </p:nvSpPr>
        <p:spPr>
          <a:xfrm>
            <a:off x="339750" y="2773225"/>
            <a:ext cx="4219200" cy="22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 idea behind the dropout</a:t>
            </a:r>
            <a:endParaRPr sz="1800"/>
          </a:p>
        </p:txBody>
      </p:sp>
      <p:sp>
        <p:nvSpPr>
          <p:cNvPr id="955" name="Google Shape;955;p72"/>
          <p:cNvSpPr txBox="1"/>
          <p:nvPr/>
        </p:nvSpPr>
        <p:spPr>
          <a:xfrm>
            <a:off x="4732775" y="6344400"/>
            <a:ext cx="2622900" cy="51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000" u="sng">
                <a:solidFill>
                  <a:schemeClr val="hlink"/>
                </a:solidFill>
                <a:hlinkClick r:id="rId5"/>
              </a:rPr>
              <a:t>source: </a:t>
            </a:r>
            <a:r>
              <a:rPr lang="en-US" sz="1000" u="sng">
                <a:solidFill>
                  <a:schemeClr val="hlink"/>
                </a:solidFill>
                <a:hlinkClick r:id="rId6"/>
              </a:rPr>
              <a:t>Srivastava, 2014</a:t>
            </a:r>
            <a:endParaRPr sz="1000"/>
          </a:p>
        </p:txBody>
      </p:sp>
      <p:sp>
        <p:nvSpPr>
          <p:cNvPr id="956" name="Google Shape;956;p72"/>
          <p:cNvSpPr txBox="1"/>
          <p:nvPr/>
        </p:nvSpPr>
        <p:spPr>
          <a:xfrm>
            <a:off x="6858000" y="3010250"/>
            <a:ext cx="2978700" cy="64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Standard Neuron:</a:t>
            </a:r>
            <a:endParaRPr sz="1800"/>
          </a:p>
        </p:txBody>
      </p:sp>
      <p:pic>
        <p:nvPicPr>
          <p:cNvPr id="957" name="Google Shape;957;p72"/>
          <p:cNvPicPr preferRelativeResize="0"/>
          <p:nvPr/>
        </p:nvPicPr>
        <p:blipFill>
          <a:blip r:embed="rId7">
            <a:alphaModFix/>
          </a:blip>
          <a:stretch>
            <a:fillRect/>
          </a:stretch>
        </p:blipFill>
        <p:spPr>
          <a:xfrm>
            <a:off x="6858000" y="3460550"/>
            <a:ext cx="3538627" cy="932400"/>
          </a:xfrm>
          <a:prstGeom prst="rect">
            <a:avLst/>
          </a:prstGeom>
          <a:noFill/>
          <a:ln>
            <a:noFill/>
          </a:ln>
        </p:spPr>
      </p:pic>
      <p:sp>
        <p:nvSpPr>
          <p:cNvPr id="958" name="Google Shape;958;p72"/>
          <p:cNvSpPr txBox="1"/>
          <p:nvPr/>
        </p:nvSpPr>
        <p:spPr>
          <a:xfrm>
            <a:off x="6858000" y="4392950"/>
            <a:ext cx="4108500" cy="64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Standard Neuron with dropout:</a:t>
            </a:r>
            <a:endParaRPr sz="1800"/>
          </a:p>
        </p:txBody>
      </p:sp>
      <p:pic>
        <p:nvPicPr>
          <p:cNvPr id="959" name="Google Shape;959;p72"/>
          <p:cNvPicPr preferRelativeResize="0"/>
          <p:nvPr/>
        </p:nvPicPr>
        <p:blipFill>
          <a:blip r:embed="rId8">
            <a:alphaModFix/>
          </a:blip>
          <a:stretch>
            <a:fillRect/>
          </a:stretch>
        </p:blipFill>
        <p:spPr>
          <a:xfrm>
            <a:off x="6802675" y="4875175"/>
            <a:ext cx="3538625" cy="1898615"/>
          </a:xfrm>
          <a:prstGeom prst="rect">
            <a:avLst/>
          </a:prstGeom>
          <a:noFill/>
          <a:ln>
            <a:noFill/>
          </a:ln>
        </p:spPr>
      </p:pic>
      <p:cxnSp>
        <p:nvCxnSpPr>
          <p:cNvPr id="960" name="Google Shape;960;p72"/>
          <p:cNvCxnSpPr/>
          <p:nvPr/>
        </p:nvCxnSpPr>
        <p:spPr>
          <a:xfrm flipH="1">
            <a:off x="9789400" y="4866975"/>
            <a:ext cx="481800" cy="244800"/>
          </a:xfrm>
          <a:prstGeom prst="straightConnector1">
            <a:avLst/>
          </a:prstGeom>
          <a:noFill/>
          <a:ln cap="flat" cmpd="sng" w="19050">
            <a:solidFill>
              <a:schemeClr val="dk2"/>
            </a:solidFill>
            <a:prstDash val="solid"/>
            <a:round/>
            <a:headEnd len="med" w="med" type="none"/>
            <a:tailEnd len="med" w="med" type="triangle"/>
          </a:ln>
        </p:spPr>
      </p:cxnSp>
      <p:sp>
        <p:nvSpPr>
          <p:cNvPr id="961" name="Google Shape;961;p72"/>
          <p:cNvSpPr txBox="1"/>
          <p:nvPr/>
        </p:nvSpPr>
        <p:spPr>
          <a:xfrm>
            <a:off x="10341300" y="4329450"/>
            <a:ext cx="1817100" cy="47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binary mask created with probability p</a:t>
            </a:r>
            <a:endParaRPr sz="1800">
              <a:solidFill>
                <a:schemeClr val="accent1"/>
              </a:solidFill>
            </a:endParaRPr>
          </a:p>
        </p:txBody>
      </p:sp>
      <p:sp>
        <p:nvSpPr>
          <p:cNvPr id="962" name="Google Shape;962;p72"/>
          <p:cNvSpPr txBox="1"/>
          <p:nvPr/>
        </p:nvSpPr>
        <p:spPr>
          <a:xfrm>
            <a:off x="6462925" y="6565800"/>
            <a:ext cx="3144600" cy="29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chemeClr val="accent2"/>
                </a:solidFill>
              </a:rPr>
              <a:t>Example in keras</a:t>
            </a:r>
            <a:endParaRPr>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7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68" name="Google Shape;968;p73"/>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family - prevent overfitting and speed up training</a:t>
            </a:r>
            <a:endParaRPr i="1" sz="1800"/>
          </a:p>
        </p:txBody>
      </p:sp>
      <p:sp>
        <p:nvSpPr>
          <p:cNvPr id="969" name="Google Shape;969;p73"/>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970" name="Google Shape;970;p73"/>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71" name="Google Shape;971;p73"/>
          <p:cNvSpPr txBox="1"/>
          <p:nvPr/>
        </p:nvSpPr>
        <p:spPr>
          <a:xfrm>
            <a:off x="521500" y="1619700"/>
            <a:ext cx="5554500" cy="8454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b="1" lang="en-US"/>
              <a:t>Batch normalization (2015) -</a:t>
            </a:r>
            <a:r>
              <a:rPr lang="en-US"/>
              <a:t> introduces normalization operation in a differentiable manner</a:t>
            </a:r>
            <a:endParaRPr/>
          </a:p>
        </p:txBody>
      </p:sp>
      <p:pic>
        <p:nvPicPr>
          <p:cNvPr id="972" name="Google Shape;972;p73"/>
          <p:cNvPicPr preferRelativeResize="0"/>
          <p:nvPr/>
        </p:nvPicPr>
        <p:blipFill>
          <a:blip r:embed="rId3">
            <a:alphaModFix/>
          </a:blip>
          <a:stretch>
            <a:fillRect/>
          </a:stretch>
        </p:blipFill>
        <p:spPr>
          <a:xfrm>
            <a:off x="6265375" y="1429600"/>
            <a:ext cx="5554425" cy="1225600"/>
          </a:xfrm>
          <a:prstGeom prst="rect">
            <a:avLst/>
          </a:prstGeom>
          <a:noFill/>
          <a:ln>
            <a:noFill/>
          </a:ln>
        </p:spPr>
      </p:pic>
      <p:pic>
        <p:nvPicPr>
          <p:cNvPr id="973" name="Google Shape;973;p73"/>
          <p:cNvPicPr preferRelativeResize="0"/>
          <p:nvPr/>
        </p:nvPicPr>
        <p:blipFill>
          <a:blip r:embed="rId4">
            <a:alphaModFix/>
          </a:blip>
          <a:stretch>
            <a:fillRect/>
          </a:stretch>
        </p:blipFill>
        <p:spPr>
          <a:xfrm>
            <a:off x="221250" y="3343025"/>
            <a:ext cx="4444525" cy="2026278"/>
          </a:xfrm>
          <a:prstGeom prst="rect">
            <a:avLst/>
          </a:prstGeom>
          <a:noFill/>
          <a:ln>
            <a:noFill/>
          </a:ln>
        </p:spPr>
      </p:pic>
      <p:sp>
        <p:nvSpPr>
          <p:cNvPr id="974" name="Google Shape;974;p73"/>
          <p:cNvSpPr/>
          <p:nvPr/>
        </p:nvSpPr>
        <p:spPr>
          <a:xfrm>
            <a:off x="3729250" y="3211863"/>
            <a:ext cx="1011300" cy="1777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Google Shape;975;p73"/>
          <p:cNvSpPr txBox="1"/>
          <p:nvPr/>
        </p:nvSpPr>
        <p:spPr>
          <a:xfrm>
            <a:off x="3286750" y="5017075"/>
            <a:ext cx="2646900" cy="41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output on hidden unit</a:t>
            </a:r>
            <a:endParaRPr sz="1800">
              <a:solidFill>
                <a:schemeClr val="accent1"/>
              </a:solidFill>
            </a:endParaRPr>
          </a:p>
          <a:p>
            <a:pPr indent="0" lvl="0" marL="0">
              <a:spcBef>
                <a:spcPts val="0"/>
              </a:spcBef>
              <a:spcAft>
                <a:spcPts val="0"/>
              </a:spcAft>
              <a:buNone/>
            </a:pPr>
            <a:r>
              <a:rPr lang="en-US" sz="1800">
                <a:solidFill>
                  <a:schemeClr val="accent1"/>
                </a:solidFill>
              </a:rPr>
              <a:t>for a single example</a:t>
            </a:r>
            <a:endParaRPr sz="1800">
              <a:solidFill>
                <a:schemeClr val="accent1"/>
              </a:solidFill>
            </a:endParaRPr>
          </a:p>
        </p:txBody>
      </p:sp>
      <p:pic>
        <p:nvPicPr>
          <p:cNvPr id="976" name="Google Shape;976;p73"/>
          <p:cNvPicPr preferRelativeResize="0"/>
          <p:nvPr/>
        </p:nvPicPr>
        <p:blipFill>
          <a:blip r:embed="rId5">
            <a:alphaModFix/>
          </a:blip>
          <a:stretch>
            <a:fillRect/>
          </a:stretch>
        </p:blipFill>
        <p:spPr>
          <a:xfrm>
            <a:off x="1657200" y="5808175"/>
            <a:ext cx="2109050" cy="352625"/>
          </a:xfrm>
          <a:prstGeom prst="rect">
            <a:avLst/>
          </a:prstGeom>
          <a:noFill/>
          <a:ln>
            <a:noFill/>
          </a:ln>
        </p:spPr>
      </p:pic>
      <p:sp>
        <p:nvSpPr>
          <p:cNvPr id="977" name="Google Shape;977;p73"/>
          <p:cNvSpPr txBox="1"/>
          <p:nvPr/>
        </p:nvSpPr>
        <p:spPr>
          <a:xfrm>
            <a:off x="6407650" y="2939150"/>
            <a:ext cx="5712300" cy="35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In mini-batch we have many examples</a:t>
            </a:r>
            <a:endParaRPr sz="1800"/>
          </a:p>
        </p:txBody>
      </p:sp>
      <p:pic>
        <p:nvPicPr>
          <p:cNvPr id="978" name="Google Shape;978;p73"/>
          <p:cNvPicPr preferRelativeResize="0"/>
          <p:nvPr/>
        </p:nvPicPr>
        <p:blipFill>
          <a:blip r:embed="rId6">
            <a:alphaModFix/>
          </a:blip>
          <a:stretch>
            <a:fillRect/>
          </a:stretch>
        </p:blipFill>
        <p:spPr>
          <a:xfrm>
            <a:off x="6076000" y="3406225"/>
            <a:ext cx="5329350" cy="2518675"/>
          </a:xfrm>
          <a:prstGeom prst="rect">
            <a:avLst/>
          </a:prstGeom>
          <a:noFill/>
          <a:ln>
            <a:noFill/>
          </a:ln>
        </p:spPr>
      </p:pic>
      <p:sp>
        <p:nvSpPr>
          <p:cNvPr id="979" name="Google Shape;979;p73"/>
          <p:cNvSpPr txBox="1"/>
          <p:nvPr/>
        </p:nvSpPr>
        <p:spPr>
          <a:xfrm>
            <a:off x="283875" y="2146088"/>
            <a:ext cx="51276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Normalize the inputs of hidden layer using mini-batch statistic</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7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985" name="Google Shape;985;p74"/>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986" name="Google Shape;986;p74"/>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987" name="Google Shape;987;p74"/>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88" name="Google Shape;988;p74"/>
          <p:cNvSpPr txBox="1"/>
          <p:nvPr/>
        </p:nvSpPr>
        <p:spPr>
          <a:xfrm>
            <a:off x="521500" y="1619700"/>
            <a:ext cx="5554500" cy="845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n-US"/>
              <a:t>Batch normalization (2015) -</a:t>
            </a:r>
            <a:r>
              <a:rPr lang="en-US"/>
              <a:t> introduces normalization operation in a differentiable manner</a:t>
            </a:r>
            <a:endParaRPr/>
          </a:p>
        </p:txBody>
      </p:sp>
      <p:pic>
        <p:nvPicPr>
          <p:cNvPr id="989" name="Google Shape;989;p74"/>
          <p:cNvPicPr preferRelativeResize="0"/>
          <p:nvPr/>
        </p:nvPicPr>
        <p:blipFill>
          <a:blip r:embed="rId3">
            <a:alphaModFix/>
          </a:blip>
          <a:stretch>
            <a:fillRect/>
          </a:stretch>
        </p:blipFill>
        <p:spPr>
          <a:xfrm>
            <a:off x="6265375" y="1429600"/>
            <a:ext cx="5554425" cy="1225600"/>
          </a:xfrm>
          <a:prstGeom prst="rect">
            <a:avLst/>
          </a:prstGeom>
          <a:noFill/>
          <a:ln>
            <a:noFill/>
          </a:ln>
        </p:spPr>
      </p:pic>
      <p:sp>
        <p:nvSpPr>
          <p:cNvPr id="990" name="Google Shape;990;p74"/>
          <p:cNvSpPr txBox="1"/>
          <p:nvPr/>
        </p:nvSpPr>
        <p:spPr>
          <a:xfrm>
            <a:off x="6407650" y="2939150"/>
            <a:ext cx="5712300" cy="35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In mini-batch we have many examples</a:t>
            </a:r>
            <a:endParaRPr sz="1800"/>
          </a:p>
        </p:txBody>
      </p:sp>
      <p:pic>
        <p:nvPicPr>
          <p:cNvPr id="991" name="Google Shape;991;p74"/>
          <p:cNvPicPr preferRelativeResize="0"/>
          <p:nvPr/>
        </p:nvPicPr>
        <p:blipFill>
          <a:blip r:embed="rId4">
            <a:alphaModFix/>
          </a:blip>
          <a:stretch>
            <a:fillRect/>
          </a:stretch>
        </p:blipFill>
        <p:spPr>
          <a:xfrm>
            <a:off x="6076000" y="3406225"/>
            <a:ext cx="5329350" cy="2518675"/>
          </a:xfrm>
          <a:prstGeom prst="rect">
            <a:avLst/>
          </a:prstGeom>
          <a:noFill/>
          <a:ln>
            <a:noFill/>
          </a:ln>
        </p:spPr>
      </p:pic>
      <p:pic>
        <p:nvPicPr>
          <p:cNvPr id="992" name="Google Shape;992;p74"/>
          <p:cNvPicPr preferRelativeResize="0"/>
          <p:nvPr/>
        </p:nvPicPr>
        <p:blipFill>
          <a:blip r:embed="rId5">
            <a:alphaModFix/>
          </a:blip>
          <a:stretch>
            <a:fillRect/>
          </a:stretch>
        </p:blipFill>
        <p:spPr>
          <a:xfrm>
            <a:off x="557025" y="3161100"/>
            <a:ext cx="4756326" cy="3358150"/>
          </a:xfrm>
          <a:prstGeom prst="rect">
            <a:avLst/>
          </a:prstGeom>
          <a:noFill/>
          <a:ln>
            <a:noFill/>
          </a:ln>
        </p:spPr>
      </p:pic>
      <p:sp>
        <p:nvSpPr>
          <p:cNvPr id="993" name="Google Shape;993;p74"/>
          <p:cNvSpPr txBox="1"/>
          <p:nvPr/>
        </p:nvSpPr>
        <p:spPr>
          <a:xfrm>
            <a:off x="371400" y="2725825"/>
            <a:ext cx="5040600" cy="35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The NB algorithm (per particular activation)</a:t>
            </a:r>
            <a:endParaRPr b="1" sz="1800"/>
          </a:p>
        </p:txBody>
      </p:sp>
      <p:sp>
        <p:nvSpPr>
          <p:cNvPr id="994" name="Google Shape;994;p74"/>
          <p:cNvSpPr txBox="1"/>
          <p:nvPr/>
        </p:nvSpPr>
        <p:spPr>
          <a:xfrm>
            <a:off x="4068975" y="6510350"/>
            <a:ext cx="2472900" cy="30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000"/>
              <a:t>source: </a:t>
            </a:r>
            <a:r>
              <a:rPr lang="en-US" sz="1000" u="sng">
                <a:solidFill>
                  <a:schemeClr val="hlink"/>
                </a:solidFill>
                <a:hlinkClick r:id="rId6"/>
              </a:rPr>
              <a:t>BN - paper</a:t>
            </a:r>
            <a:endParaRPr sz="1000"/>
          </a:p>
        </p:txBody>
      </p:sp>
      <p:sp>
        <p:nvSpPr>
          <p:cNvPr id="995" name="Google Shape;995;p74"/>
          <p:cNvSpPr txBox="1"/>
          <p:nvPr/>
        </p:nvSpPr>
        <p:spPr>
          <a:xfrm>
            <a:off x="283875" y="2146088"/>
            <a:ext cx="51276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Normalize the inputs of hidden layer using mini-batch statistic</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7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01" name="Google Shape;1001;p75"/>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02" name="Google Shape;1002;p75"/>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03" name="Google Shape;1003;p75"/>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04" name="Google Shape;1004;p75"/>
          <p:cNvSpPr txBox="1"/>
          <p:nvPr/>
        </p:nvSpPr>
        <p:spPr>
          <a:xfrm>
            <a:off x="521500" y="1619700"/>
            <a:ext cx="70476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p:txBody>
      </p:sp>
      <p:sp>
        <p:nvSpPr>
          <p:cNvPr id="1005" name="Google Shape;1005;p75"/>
          <p:cNvSpPr txBox="1"/>
          <p:nvPr/>
        </p:nvSpPr>
        <p:spPr>
          <a:xfrm>
            <a:off x="9583800" y="4906450"/>
            <a:ext cx="24729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000"/>
              <a:t>source: </a:t>
            </a:r>
            <a:r>
              <a:rPr lang="en-US" sz="1000" u="sng">
                <a:solidFill>
                  <a:schemeClr val="hlink"/>
                </a:solidFill>
                <a:hlinkClick r:id="rId3"/>
              </a:rPr>
              <a:t>BN - paper</a:t>
            </a:r>
            <a:endParaRPr sz="1000"/>
          </a:p>
        </p:txBody>
      </p:sp>
      <p:sp>
        <p:nvSpPr>
          <p:cNvPr id="1006" name="Google Shape;1006;p75"/>
          <p:cNvSpPr txBox="1"/>
          <p:nvPr/>
        </p:nvSpPr>
        <p:spPr>
          <a:xfrm>
            <a:off x="521500" y="2386200"/>
            <a:ext cx="6218100" cy="97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With batch normalization one may:</a:t>
            </a:r>
            <a:endParaRPr sz="1800"/>
          </a:p>
          <a:p>
            <a:pPr indent="-342900" lvl="0" marL="457200" rtl="0">
              <a:spcBef>
                <a:spcPts val="0"/>
              </a:spcBef>
              <a:spcAft>
                <a:spcPts val="0"/>
              </a:spcAft>
              <a:buSzPts val="1800"/>
              <a:buChar char="●"/>
            </a:pPr>
            <a:r>
              <a:rPr lang="en-US" sz="1800"/>
              <a:t>increase learning rate</a:t>
            </a:r>
            <a:endParaRPr sz="1800"/>
          </a:p>
          <a:p>
            <a:pPr indent="-342900" lvl="0" marL="457200" rtl="0">
              <a:spcBef>
                <a:spcPts val="0"/>
              </a:spcBef>
              <a:spcAft>
                <a:spcPts val="0"/>
              </a:spcAft>
              <a:buSzPts val="1800"/>
              <a:buChar char="●"/>
            </a:pPr>
            <a:r>
              <a:rPr lang="en-US" sz="1800"/>
              <a:t>in some cases remove Dropout</a:t>
            </a:r>
            <a:endParaRPr sz="1800"/>
          </a:p>
          <a:p>
            <a:pPr indent="-342900" lvl="0" marL="457200" rtl="0">
              <a:spcBef>
                <a:spcPts val="0"/>
              </a:spcBef>
              <a:spcAft>
                <a:spcPts val="0"/>
              </a:spcAft>
              <a:buSzPts val="1800"/>
              <a:buChar char="●"/>
            </a:pPr>
            <a:r>
              <a:rPr lang="en-US" sz="1800"/>
              <a:t>reduce L2 regularization</a:t>
            </a:r>
            <a:endParaRPr sz="1800"/>
          </a:p>
        </p:txBody>
      </p:sp>
      <p:pic>
        <p:nvPicPr>
          <p:cNvPr id="1007" name="Google Shape;1007;p75"/>
          <p:cNvPicPr preferRelativeResize="0"/>
          <p:nvPr/>
        </p:nvPicPr>
        <p:blipFill>
          <a:blip r:embed="rId4">
            <a:alphaModFix/>
          </a:blip>
          <a:stretch>
            <a:fillRect/>
          </a:stretch>
        </p:blipFill>
        <p:spPr>
          <a:xfrm>
            <a:off x="6500150" y="2030450"/>
            <a:ext cx="10924001" cy="448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t/>
            </a:r>
            <a:endParaRPr sz="4050"/>
          </a:p>
        </p:txBody>
      </p:sp>
      <p:sp>
        <p:nvSpPr>
          <p:cNvPr id="83" name="Google Shape;83;p13"/>
          <p:cNvSpPr txBox="1"/>
          <p:nvPr/>
        </p:nvSpPr>
        <p:spPr>
          <a:xfrm>
            <a:off x="4114775" y="2647500"/>
            <a:ext cx="4274400" cy="104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600"/>
              <a:t>And many more… </a:t>
            </a:r>
            <a:endParaRPr sz="3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7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13" name="Google Shape;1013;p76"/>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14" name="Google Shape;1014;p76"/>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15" name="Google Shape;1015;p76"/>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16" name="Google Shape;1016;p76"/>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Layer normalization (2016)</a:t>
            </a:r>
            <a:r>
              <a:rPr lang="en-US" sz="1800"/>
              <a:t> - normalize hidden activation per example in mini-batch (</a:t>
            </a:r>
            <a:r>
              <a:rPr lang="en-US" sz="1800" u="sng">
                <a:solidFill>
                  <a:schemeClr val="hlink"/>
                </a:solidFill>
                <a:hlinkClick r:id="rId3"/>
              </a:rPr>
              <a:t>paper</a:t>
            </a:r>
            <a:r>
              <a:rPr lang="en-US" sz="1800"/>
              <a:t>)</a:t>
            </a:r>
            <a:endParaRPr sz="1800"/>
          </a:p>
        </p:txBody>
      </p:sp>
      <p:sp>
        <p:nvSpPr>
          <p:cNvPr id="1017" name="Google Shape;1017;p76"/>
          <p:cNvSpPr txBox="1"/>
          <p:nvPr/>
        </p:nvSpPr>
        <p:spPr>
          <a:xfrm>
            <a:off x="3278875" y="2678400"/>
            <a:ext cx="7063500" cy="63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Batch normalization has problems with RNNs, here the </a:t>
            </a:r>
            <a:r>
              <a:rPr lang="en-US" sz="1800"/>
              <a:t>normalization</a:t>
            </a:r>
            <a:r>
              <a:rPr lang="en-US" sz="1800"/>
              <a:t> depends only on current step hence it can be applied to normalize RNNs networks</a:t>
            </a:r>
            <a:endParaRPr sz="1800"/>
          </a:p>
        </p:txBody>
      </p:sp>
      <p:sp>
        <p:nvSpPr>
          <p:cNvPr id="1018" name="Google Shape;1018;p76"/>
          <p:cNvSpPr txBox="1"/>
          <p:nvPr/>
        </p:nvSpPr>
        <p:spPr>
          <a:xfrm>
            <a:off x="9710225" y="2196450"/>
            <a:ext cx="1240500" cy="39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019" name="Google Shape;1019;p76"/>
          <p:cNvPicPr preferRelativeResize="0"/>
          <p:nvPr/>
        </p:nvPicPr>
        <p:blipFill>
          <a:blip r:embed="rId4">
            <a:alphaModFix/>
          </a:blip>
          <a:stretch>
            <a:fillRect/>
          </a:stretch>
        </p:blipFill>
        <p:spPr>
          <a:xfrm>
            <a:off x="2064375" y="3668225"/>
            <a:ext cx="7922375" cy="3123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7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25" name="Google Shape;1025;p77"/>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26" name="Google Shape;1026;p77"/>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27" name="Google Shape;1027;p77"/>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28" name="Google Shape;1028;p77"/>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Layer normalization (2016)</a:t>
            </a:r>
            <a:r>
              <a:rPr lang="en-US" sz="1800"/>
              <a:t> - normalize hidden activation per example in mini-batch (</a:t>
            </a:r>
            <a:r>
              <a:rPr lang="en-US" sz="1800" u="sng">
                <a:solidFill>
                  <a:schemeClr val="hlink"/>
                </a:solidFill>
                <a:hlinkClick r:id="rId3"/>
              </a:rPr>
              <a:t>paper</a:t>
            </a:r>
            <a:r>
              <a:rPr lang="en-US" sz="1800"/>
              <a:t>)</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Weight normalization (2016)</a:t>
            </a:r>
            <a:r>
              <a:rPr lang="en-US" sz="1800"/>
              <a:t> - normalize weight matrix instead of activations: replace </a:t>
            </a:r>
            <a:r>
              <a:rPr b="1" lang="en-US" sz="1800"/>
              <a:t>w </a:t>
            </a:r>
            <a:r>
              <a:rPr lang="en-US" sz="1800"/>
              <a:t>with </a:t>
            </a:r>
            <a:r>
              <a:rPr b="1" lang="en-US" sz="1800"/>
              <a:t>v</a:t>
            </a:r>
            <a:r>
              <a:rPr lang="en-US" sz="1800"/>
              <a:t> and g (</a:t>
            </a:r>
            <a:r>
              <a:rPr lang="en-US" sz="1800" u="sng">
                <a:solidFill>
                  <a:schemeClr val="hlink"/>
                </a:solidFill>
                <a:hlinkClick r:id="rId4"/>
              </a:rPr>
              <a:t>paper</a:t>
            </a:r>
            <a:r>
              <a:rPr lang="en-US" sz="1800"/>
              <a:t>), can be applied to RNNs </a:t>
            </a:r>
            <a:endParaRPr sz="1800"/>
          </a:p>
        </p:txBody>
      </p:sp>
      <p:pic>
        <p:nvPicPr>
          <p:cNvPr id="1029" name="Google Shape;1029;p77"/>
          <p:cNvPicPr preferRelativeResize="0"/>
          <p:nvPr/>
        </p:nvPicPr>
        <p:blipFill>
          <a:blip r:embed="rId5">
            <a:alphaModFix/>
          </a:blip>
          <a:stretch>
            <a:fillRect/>
          </a:stretch>
        </p:blipFill>
        <p:spPr>
          <a:xfrm>
            <a:off x="5240600" y="3196513"/>
            <a:ext cx="1633225" cy="765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7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35" name="Google Shape;1035;p78"/>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36" name="Google Shape;1036;p78"/>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37" name="Google Shape;1037;p78"/>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38" name="Google Shape;1038;p78"/>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Layer normalization (2016)</a:t>
            </a:r>
            <a:r>
              <a:rPr lang="en-US" sz="1800"/>
              <a:t> - normalize hidden activation per example in mini-batch (</a:t>
            </a:r>
            <a:r>
              <a:rPr lang="en-US" sz="1800" u="sng">
                <a:solidFill>
                  <a:schemeClr val="hlink"/>
                </a:solidFill>
                <a:hlinkClick r:id="rId3"/>
              </a:rPr>
              <a:t>paper</a:t>
            </a:r>
            <a:r>
              <a:rPr lang="en-US" sz="1800"/>
              <a:t>)</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Weight normalization (2016)</a:t>
            </a:r>
            <a:r>
              <a:rPr lang="en-US" sz="1800"/>
              <a:t> - normalize weight matrix instead of activations: replace </a:t>
            </a:r>
            <a:r>
              <a:rPr b="1" lang="en-US" sz="1800"/>
              <a:t>w </a:t>
            </a:r>
            <a:r>
              <a:rPr lang="en-US" sz="1800"/>
              <a:t>with </a:t>
            </a:r>
            <a:r>
              <a:rPr b="1" lang="en-US" sz="1800"/>
              <a:t>v</a:t>
            </a:r>
            <a:r>
              <a:rPr lang="en-US" sz="1800"/>
              <a:t> and g (</a:t>
            </a:r>
            <a:r>
              <a:rPr lang="en-US" sz="1800" u="sng">
                <a:solidFill>
                  <a:schemeClr val="hlink"/>
                </a:solidFill>
                <a:hlinkClick r:id="rId4"/>
              </a:rPr>
              <a:t>paper</a:t>
            </a:r>
            <a:r>
              <a:rPr lang="en-US" sz="1800"/>
              <a:t>), can be applied to RNNs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Batch renormalization (Feb 2017!)</a:t>
            </a:r>
            <a:r>
              <a:rPr lang="en-US" sz="1800"/>
              <a:t> - quite promising, extension to the </a:t>
            </a:r>
            <a:r>
              <a:rPr lang="en-US" sz="1800"/>
              <a:t>original</a:t>
            </a:r>
            <a:r>
              <a:rPr lang="en-US" sz="1800"/>
              <a:t> BN paper. Its done by introducing additional learnable parameters which fix the difference between train and test inference, learning is quite tricky and demands hand </a:t>
            </a:r>
            <a:r>
              <a:rPr lang="en-US" sz="1800"/>
              <a:t>tuning</a:t>
            </a:r>
            <a:r>
              <a:rPr lang="en-US" sz="1800"/>
              <a:t>. </a:t>
            </a:r>
            <a:endParaRPr sz="1800"/>
          </a:p>
          <a:p>
            <a:pPr indent="0" lvl="0" marL="0" rtl="0">
              <a:spcBef>
                <a:spcPts val="0"/>
              </a:spcBef>
              <a:spcAft>
                <a:spcPts val="0"/>
              </a:spcAft>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7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44" name="Google Shape;1044;p79"/>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45" name="Google Shape;1045;p79"/>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46" name="Google Shape;1046;p79"/>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47" name="Google Shape;1047;p79"/>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Layer normalization (2016)</a:t>
            </a:r>
            <a:r>
              <a:rPr lang="en-US" sz="1800"/>
              <a:t> - normalize hidden activation per example in mini-batch (</a:t>
            </a:r>
            <a:r>
              <a:rPr lang="en-US" sz="1800" u="sng">
                <a:solidFill>
                  <a:schemeClr val="hlink"/>
                </a:solidFill>
                <a:hlinkClick r:id="rId3"/>
              </a:rPr>
              <a:t>paper</a:t>
            </a:r>
            <a:r>
              <a:rPr lang="en-US" sz="1800"/>
              <a:t>)</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Weight normalization (2016)</a:t>
            </a:r>
            <a:r>
              <a:rPr lang="en-US" sz="1800"/>
              <a:t> - normalize weight matrix instead of activations: replace </a:t>
            </a:r>
            <a:r>
              <a:rPr b="1" lang="en-US" sz="1800"/>
              <a:t>w </a:t>
            </a:r>
            <a:r>
              <a:rPr lang="en-US" sz="1800"/>
              <a:t>with </a:t>
            </a:r>
            <a:r>
              <a:rPr b="1" lang="en-US" sz="1800"/>
              <a:t>v</a:t>
            </a:r>
            <a:r>
              <a:rPr lang="en-US" sz="1800"/>
              <a:t> and g (</a:t>
            </a:r>
            <a:r>
              <a:rPr lang="en-US" sz="1800" u="sng">
                <a:solidFill>
                  <a:schemeClr val="hlink"/>
                </a:solidFill>
                <a:hlinkClick r:id="rId4"/>
              </a:rPr>
              <a:t>paper</a:t>
            </a:r>
            <a:r>
              <a:rPr lang="en-US" sz="1800"/>
              <a:t>), can be applied to RNNs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Batch renormalization (Feb 2017!)</a:t>
            </a:r>
            <a:r>
              <a:rPr lang="en-US" sz="1800"/>
              <a:t> - quite promising, extension to the original BN paper. Its done by introducing additional learnable parameters which fix the difference between train and test inference, learning is quite tricky and demands hand tuning (</a:t>
            </a:r>
            <a:r>
              <a:rPr lang="en-US" sz="1800" u="sng">
                <a:solidFill>
                  <a:schemeClr val="hlink"/>
                </a:solidFill>
                <a:hlinkClick r:id="rId5"/>
              </a:rPr>
              <a:t>paper</a:t>
            </a:r>
            <a:r>
              <a:rPr lang="en-US" sz="1800"/>
              <a:t>)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Orthogonalization regularization (Feb 2017!)</a:t>
            </a:r>
            <a:r>
              <a:rPr lang="en-US" sz="1800"/>
              <a:t> - make you matrix to be an orthogonal one! Cool - it preserves the norm and make gradients more stable (</a:t>
            </a:r>
            <a:r>
              <a:rPr lang="en-US" sz="1800" u="sng">
                <a:solidFill>
                  <a:schemeClr val="hlink"/>
                </a:solidFill>
                <a:hlinkClick r:id="rId6"/>
              </a:rPr>
              <a:t>Neural Photo Editing with Introspective Adversarial Networks</a:t>
            </a:r>
            <a:r>
              <a:rPr lang="en-US" sz="1800"/>
              <a:t>)</a:t>
            </a:r>
            <a:endParaRPr sz="1800"/>
          </a:p>
          <a:p>
            <a:pPr indent="0" lvl="0" marL="0" rtl="0">
              <a:spcBef>
                <a:spcPts val="0"/>
              </a:spcBef>
              <a:spcAft>
                <a:spcPts val="0"/>
              </a:spcAft>
              <a:buNone/>
            </a:pPr>
            <a:r>
              <a:t/>
            </a:r>
            <a:endParaRPr sz="1800"/>
          </a:p>
        </p:txBody>
      </p:sp>
      <p:pic>
        <p:nvPicPr>
          <p:cNvPr id="1048" name="Google Shape;1048;p79"/>
          <p:cNvPicPr preferRelativeResize="0"/>
          <p:nvPr/>
        </p:nvPicPr>
        <p:blipFill>
          <a:blip r:embed="rId7">
            <a:alphaModFix/>
          </a:blip>
          <a:stretch>
            <a:fillRect/>
          </a:stretch>
        </p:blipFill>
        <p:spPr>
          <a:xfrm>
            <a:off x="4403125" y="5604075"/>
            <a:ext cx="2899547" cy="687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80"/>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54" name="Google Shape;1054;p80"/>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55" name="Google Shape;1055;p80"/>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56" name="Google Shape;1056;p80"/>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57" name="Google Shape;1057;p80"/>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Batch normalization (2015) -</a:t>
            </a:r>
            <a:r>
              <a:rPr lang="en-US" sz="1800"/>
              <a:t> introduces normalization operation in a differentiable manner</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Layer normalization (2016)</a:t>
            </a:r>
            <a:r>
              <a:rPr lang="en-US" sz="1800"/>
              <a:t> - normalize hidden activation per example in mini-batch (</a:t>
            </a:r>
            <a:r>
              <a:rPr lang="en-US" sz="1800" u="sng">
                <a:solidFill>
                  <a:schemeClr val="hlink"/>
                </a:solidFill>
                <a:hlinkClick r:id="rId3"/>
              </a:rPr>
              <a:t>paper</a:t>
            </a:r>
            <a:r>
              <a:rPr lang="en-US" sz="1800"/>
              <a:t>)</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Weight normalization (2016)</a:t>
            </a:r>
            <a:r>
              <a:rPr lang="en-US" sz="1800"/>
              <a:t> - normalize weight matrix instead of activations: replace </a:t>
            </a:r>
            <a:r>
              <a:rPr b="1" lang="en-US" sz="1800"/>
              <a:t>w </a:t>
            </a:r>
            <a:r>
              <a:rPr lang="en-US" sz="1800"/>
              <a:t>with </a:t>
            </a:r>
            <a:r>
              <a:rPr b="1" lang="en-US" sz="1800"/>
              <a:t>v</a:t>
            </a:r>
            <a:r>
              <a:rPr lang="en-US" sz="1800"/>
              <a:t> and g (</a:t>
            </a:r>
            <a:r>
              <a:rPr lang="en-US" sz="1800" u="sng">
                <a:solidFill>
                  <a:schemeClr val="hlink"/>
                </a:solidFill>
                <a:hlinkClick r:id="rId4"/>
              </a:rPr>
              <a:t>paper</a:t>
            </a:r>
            <a:r>
              <a:rPr lang="en-US" sz="1800"/>
              <a:t>), can be applied to RNNs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Batch renormalization (Feb 2017!)</a:t>
            </a:r>
            <a:r>
              <a:rPr lang="en-US" sz="1800"/>
              <a:t> - quite promising, extension to the original BN paper. Its done by introducing additional learnable parameters which fix the difference between train and test inference, learning is quite tricky and demands hand tuning (</a:t>
            </a:r>
            <a:r>
              <a:rPr lang="en-US" sz="1800" u="sng">
                <a:solidFill>
                  <a:schemeClr val="hlink"/>
                </a:solidFill>
                <a:hlinkClick r:id="rId5"/>
              </a:rPr>
              <a:t>paper</a:t>
            </a:r>
            <a:r>
              <a:rPr lang="en-US" sz="1800"/>
              <a:t>)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Orthogonalization regularization (Feb 2017!)</a:t>
            </a:r>
            <a:r>
              <a:rPr lang="en-US" sz="1800"/>
              <a:t> - make you matrix to be an orthogonal one! Cool - it preserves the norm and make gradients more stable (</a:t>
            </a:r>
            <a:r>
              <a:rPr lang="en-US" sz="1800" u="sng">
                <a:solidFill>
                  <a:schemeClr val="hlink"/>
                </a:solidFill>
                <a:hlinkClick r:id="rId6"/>
              </a:rPr>
              <a:t>Neural Photo Editing with Introspective Adversarial Networks</a:t>
            </a:r>
            <a:r>
              <a:rPr lang="en-US" sz="1800"/>
              <a:t>)</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b="1" lang="en-US" sz="1800"/>
              <a:t>Cosine normalization (Feb 2017!) </a:t>
            </a:r>
            <a:r>
              <a:rPr lang="en-US" sz="1800"/>
              <a:t>- replace dot product with cosine similarity (</a:t>
            </a:r>
            <a:r>
              <a:rPr lang="en-US" sz="1800" u="sng">
                <a:solidFill>
                  <a:schemeClr val="hlink"/>
                </a:solidFill>
                <a:hlinkClick r:id="rId7"/>
              </a:rPr>
              <a:t>paper</a:t>
            </a:r>
            <a:r>
              <a:rPr lang="en-US" sz="1800"/>
              <a:t>)  </a:t>
            </a:r>
            <a:endParaRPr sz="1800"/>
          </a:p>
          <a:p>
            <a:pPr indent="0" lvl="0" marL="0" rtl="0">
              <a:spcBef>
                <a:spcPts val="0"/>
              </a:spcBef>
              <a:spcAft>
                <a:spcPts val="0"/>
              </a:spcAft>
              <a:buNone/>
            </a:pPr>
            <a:r>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81"/>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063" name="Google Shape;1063;p81"/>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Normalization layers </a:t>
            </a:r>
            <a:r>
              <a:rPr b="1" lang="en-US" sz="1800">
                <a:solidFill>
                  <a:schemeClr val="dk1"/>
                </a:solidFill>
              </a:rPr>
              <a:t>family</a:t>
            </a:r>
            <a:r>
              <a:rPr b="1" lang="en-US" sz="1800"/>
              <a:t> - prevent overfitting and speed up training</a:t>
            </a:r>
            <a:endParaRPr i="1" sz="1800"/>
          </a:p>
        </p:txBody>
      </p:sp>
      <p:sp>
        <p:nvSpPr>
          <p:cNvPr id="1064" name="Google Shape;1064;p81"/>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sp>
        <p:nvSpPr>
          <p:cNvPr id="1065" name="Google Shape;1065;p81"/>
          <p:cNvSpPr txBox="1"/>
          <p:nvPr/>
        </p:nvSpPr>
        <p:spPr>
          <a:xfrm>
            <a:off x="221250" y="1406350"/>
            <a:ext cx="7300500" cy="68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6" name="Google Shape;1066;p81"/>
          <p:cNvSpPr txBox="1"/>
          <p:nvPr/>
        </p:nvSpPr>
        <p:spPr>
          <a:xfrm>
            <a:off x="521500" y="1619700"/>
            <a:ext cx="10839900" cy="845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Cosine normalization (Feb 2017!) </a:t>
            </a:r>
            <a:r>
              <a:rPr lang="en-US" sz="1800"/>
              <a:t>-  replace dot product with cosine similarity </a:t>
            </a:r>
            <a:endParaRPr sz="1800"/>
          </a:p>
          <a:p>
            <a:pPr indent="0" lvl="0" marL="0" rtl="0">
              <a:spcBef>
                <a:spcPts val="0"/>
              </a:spcBef>
              <a:spcAft>
                <a:spcPts val="0"/>
              </a:spcAft>
              <a:buNone/>
            </a:pPr>
            <a:r>
              <a:t/>
            </a:r>
            <a:endParaRPr sz="1800"/>
          </a:p>
        </p:txBody>
      </p:sp>
      <p:sp>
        <p:nvSpPr>
          <p:cNvPr id="1067" name="Google Shape;1067;p81"/>
          <p:cNvSpPr txBox="1"/>
          <p:nvPr/>
        </p:nvSpPr>
        <p:spPr>
          <a:xfrm>
            <a:off x="2141150" y="2307075"/>
            <a:ext cx="1801500" cy="60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instead this:</a:t>
            </a:r>
            <a:endParaRPr sz="1800"/>
          </a:p>
        </p:txBody>
      </p:sp>
      <p:pic>
        <p:nvPicPr>
          <p:cNvPr id="1068" name="Google Shape;1068;p81"/>
          <p:cNvPicPr preferRelativeResize="0"/>
          <p:nvPr/>
        </p:nvPicPr>
        <p:blipFill>
          <a:blip r:embed="rId3">
            <a:alphaModFix/>
          </a:blip>
          <a:stretch>
            <a:fillRect/>
          </a:stretch>
        </p:blipFill>
        <p:spPr>
          <a:xfrm>
            <a:off x="3614575" y="2307075"/>
            <a:ext cx="762550" cy="391050"/>
          </a:xfrm>
          <a:prstGeom prst="rect">
            <a:avLst/>
          </a:prstGeom>
          <a:noFill/>
          <a:ln>
            <a:noFill/>
          </a:ln>
        </p:spPr>
      </p:pic>
      <p:sp>
        <p:nvSpPr>
          <p:cNvPr id="1069" name="Google Shape;1069;p81"/>
          <p:cNvSpPr txBox="1"/>
          <p:nvPr/>
        </p:nvSpPr>
        <p:spPr>
          <a:xfrm>
            <a:off x="4866950" y="2307075"/>
            <a:ext cx="1975200" cy="60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use this:</a:t>
            </a:r>
            <a:endParaRPr sz="1800"/>
          </a:p>
        </p:txBody>
      </p:sp>
      <p:pic>
        <p:nvPicPr>
          <p:cNvPr id="1070" name="Google Shape;1070;p81"/>
          <p:cNvPicPr preferRelativeResize="0"/>
          <p:nvPr/>
        </p:nvPicPr>
        <p:blipFill>
          <a:blip r:embed="rId4">
            <a:alphaModFix/>
          </a:blip>
          <a:stretch>
            <a:fillRect/>
          </a:stretch>
        </p:blipFill>
        <p:spPr>
          <a:xfrm>
            <a:off x="5925750" y="2079900"/>
            <a:ext cx="916388" cy="845400"/>
          </a:xfrm>
          <a:prstGeom prst="rect">
            <a:avLst/>
          </a:prstGeom>
          <a:noFill/>
          <a:ln>
            <a:noFill/>
          </a:ln>
        </p:spPr>
      </p:pic>
      <p:pic>
        <p:nvPicPr>
          <p:cNvPr id="1071" name="Google Shape;1071;p81"/>
          <p:cNvPicPr preferRelativeResize="0"/>
          <p:nvPr/>
        </p:nvPicPr>
        <p:blipFill>
          <a:blip r:embed="rId5">
            <a:alphaModFix/>
          </a:blip>
          <a:stretch>
            <a:fillRect/>
          </a:stretch>
        </p:blipFill>
        <p:spPr>
          <a:xfrm>
            <a:off x="116550" y="3019061"/>
            <a:ext cx="6476025" cy="5365313"/>
          </a:xfrm>
          <a:prstGeom prst="rect">
            <a:avLst/>
          </a:prstGeom>
          <a:noFill/>
          <a:ln>
            <a:noFill/>
          </a:ln>
        </p:spPr>
      </p:pic>
      <p:sp>
        <p:nvSpPr>
          <p:cNvPr id="1072" name="Google Shape;1072;p81"/>
          <p:cNvSpPr txBox="1"/>
          <p:nvPr/>
        </p:nvSpPr>
        <p:spPr>
          <a:xfrm>
            <a:off x="6960725" y="3239375"/>
            <a:ext cx="4266600" cy="9717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e</a:t>
            </a:r>
            <a:r>
              <a:rPr lang="en-US" sz="1800"/>
              <a:t>asy to implement </a:t>
            </a:r>
            <a:endParaRPr sz="1800"/>
          </a:p>
          <a:p>
            <a:pPr indent="-342900" lvl="0" marL="457200" rtl="0">
              <a:spcBef>
                <a:spcPts val="0"/>
              </a:spcBef>
              <a:spcAft>
                <a:spcPts val="0"/>
              </a:spcAft>
              <a:buSzPts val="1800"/>
              <a:buChar char="●"/>
            </a:pPr>
            <a:r>
              <a:rPr lang="en-US" sz="1800"/>
              <a:t>faster learning</a:t>
            </a:r>
            <a:endParaRPr sz="1800"/>
          </a:p>
          <a:p>
            <a:pPr indent="-342900" lvl="0" marL="457200" rtl="0">
              <a:spcBef>
                <a:spcPts val="0"/>
              </a:spcBef>
              <a:spcAft>
                <a:spcPts val="0"/>
              </a:spcAft>
              <a:buSzPts val="1800"/>
              <a:buChar char="●"/>
            </a:pPr>
            <a:r>
              <a:rPr lang="en-US" sz="1800"/>
              <a:t>better accuracy</a:t>
            </a:r>
            <a:endParaRPr sz="1800"/>
          </a:p>
          <a:p>
            <a:pPr indent="-342900" lvl="0" marL="457200">
              <a:spcBef>
                <a:spcPts val="0"/>
              </a:spcBef>
              <a:spcAft>
                <a:spcPts val="0"/>
              </a:spcAft>
              <a:buSzPts val="1800"/>
              <a:buChar char="●"/>
            </a:pPr>
            <a:r>
              <a:rPr lang="en-US" sz="1800"/>
              <a:t>can be applied to RNNs</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8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Neural Networks</a:t>
            </a:r>
            <a:endParaRPr sz="4050"/>
          </a:p>
        </p:txBody>
      </p:sp>
      <p:pic>
        <p:nvPicPr>
          <p:cNvPr id="1078" name="Google Shape;1078;p82"/>
          <p:cNvPicPr preferRelativeResize="0"/>
          <p:nvPr/>
        </p:nvPicPr>
        <p:blipFill>
          <a:blip r:embed="rId3">
            <a:alphaModFix/>
          </a:blip>
          <a:stretch>
            <a:fillRect/>
          </a:stretch>
        </p:blipFill>
        <p:spPr>
          <a:xfrm>
            <a:off x="4362875" y="3031800"/>
            <a:ext cx="2859776" cy="561600"/>
          </a:xfrm>
          <a:prstGeom prst="rect">
            <a:avLst/>
          </a:prstGeom>
          <a:noFill/>
          <a:ln>
            <a:noFill/>
          </a:ln>
        </p:spPr>
      </p:pic>
      <p:sp>
        <p:nvSpPr>
          <p:cNvPr id="1079" name="Google Shape;1079;p82"/>
          <p:cNvSpPr/>
          <p:nvPr/>
        </p:nvSpPr>
        <p:spPr>
          <a:xfrm>
            <a:off x="4226424" y="2759151"/>
            <a:ext cx="3021300" cy="1140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0" name="Google Shape;1080;p82"/>
          <p:cNvSpPr/>
          <p:nvPr/>
        </p:nvSpPr>
        <p:spPr>
          <a:xfrm>
            <a:off x="917075" y="1331725"/>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Activation function</a:t>
            </a:r>
            <a:endParaRPr b="1" sz="1800"/>
          </a:p>
        </p:txBody>
      </p:sp>
      <p:cxnSp>
        <p:nvCxnSpPr>
          <p:cNvPr id="1081" name="Google Shape;1081;p82"/>
          <p:cNvCxnSpPr>
            <a:stCxn id="1079" idx="1"/>
            <a:endCxn id="1080" idx="3"/>
          </p:cNvCxnSpPr>
          <p:nvPr/>
        </p:nvCxnSpPr>
        <p:spPr>
          <a:xfrm rot="10800000">
            <a:off x="3006283" y="1822144"/>
            <a:ext cx="1662600" cy="1104000"/>
          </a:xfrm>
          <a:prstGeom prst="straightConnector1">
            <a:avLst/>
          </a:prstGeom>
          <a:noFill/>
          <a:ln cap="flat" cmpd="sng" w="38100">
            <a:solidFill>
              <a:schemeClr val="accent2"/>
            </a:solidFill>
            <a:prstDash val="solid"/>
            <a:round/>
            <a:headEnd len="med" w="med" type="none"/>
            <a:tailEnd len="med" w="med" type="none"/>
          </a:ln>
        </p:spPr>
      </p:cxnSp>
      <p:sp>
        <p:nvSpPr>
          <p:cNvPr id="1082" name="Google Shape;1082;p82"/>
          <p:cNvSpPr/>
          <p:nvPr/>
        </p:nvSpPr>
        <p:spPr>
          <a:xfrm>
            <a:off x="5792788" y="9604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Loss function</a:t>
            </a:r>
            <a:endParaRPr b="1" sz="1800"/>
          </a:p>
        </p:txBody>
      </p:sp>
      <p:sp>
        <p:nvSpPr>
          <p:cNvPr id="1083" name="Google Shape;1083;p82"/>
          <p:cNvSpPr/>
          <p:nvPr/>
        </p:nvSpPr>
        <p:spPr>
          <a:xfrm>
            <a:off x="8928613" y="26123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Optimizer</a:t>
            </a:r>
            <a:endParaRPr b="1" sz="1800"/>
          </a:p>
        </p:txBody>
      </p:sp>
      <p:sp>
        <p:nvSpPr>
          <p:cNvPr id="1084" name="Google Shape;1084;p82"/>
          <p:cNvSpPr/>
          <p:nvPr/>
        </p:nvSpPr>
        <p:spPr>
          <a:xfrm>
            <a:off x="3799338" y="528443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Regularization</a:t>
            </a:r>
            <a:endParaRPr b="1" sz="1800"/>
          </a:p>
        </p:txBody>
      </p:sp>
      <p:sp>
        <p:nvSpPr>
          <p:cNvPr id="1085" name="Google Shape;1085;p82"/>
          <p:cNvSpPr/>
          <p:nvPr/>
        </p:nvSpPr>
        <p:spPr>
          <a:xfrm>
            <a:off x="7132452" y="5174875"/>
            <a:ext cx="23463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Backpropagation</a:t>
            </a:r>
            <a:endParaRPr b="1" sz="1800"/>
          </a:p>
        </p:txBody>
      </p:sp>
      <p:sp>
        <p:nvSpPr>
          <p:cNvPr id="1086" name="Google Shape;1086;p82"/>
          <p:cNvSpPr/>
          <p:nvPr/>
        </p:nvSpPr>
        <p:spPr>
          <a:xfrm>
            <a:off x="676788" y="3329188"/>
            <a:ext cx="2089200" cy="981000"/>
          </a:xfrm>
          <a:prstGeom prst="roundRect">
            <a:avLst>
              <a:gd fmla="val 16667" name="adj"/>
            </a:avLst>
          </a:prstGeom>
          <a:solidFill>
            <a:srgbClr val="FFF2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Initialization</a:t>
            </a:r>
            <a:endParaRPr b="1" sz="1800"/>
          </a:p>
        </p:txBody>
      </p:sp>
      <p:cxnSp>
        <p:nvCxnSpPr>
          <p:cNvPr id="1087" name="Google Shape;1087;p82"/>
          <p:cNvCxnSpPr>
            <a:stCxn id="1086" idx="3"/>
            <a:endCxn id="1079" idx="2"/>
          </p:cNvCxnSpPr>
          <p:nvPr/>
        </p:nvCxnSpPr>
        <p:spPr>
          <a:xfrm flipH="1" rot="10800000">
            <a:off x="2765988" y="3329188"/>
            <a:ext cx="1460400" cy="490500"/>
          </a:xfrm>
          <a:prstGeom prst="straightConnector1">
            <a:avLst/>
          </a:prstGeom>
          <a:noFill/>
          <a:ln cap="flat" cmpd="sng" w="38100">
            <a:solidFill>
              <a:schemeClr val="accent2"/>
            </a:solidFill>
            <a:prstDash val="solid"/>
            <a:round/>
            <a:headEnd len="med" w="med" type="none"/>
            <a:tailEnd len="med" w="med" type="none"/>
          </a:ln>
        </p:spPr>
      </p:cxnSp>
      <p:cxnSp>
        <p:nvCxnSpPr>
          <p:cNvPr id="1088" name="Google Shape;1088;p82"/>
          <p:cNvCxnSpPr>
            <a:stCxn id="1084" idx="0"/>
            <a:endCxn id="1079" idx="4"/>
          </p:cNvCxnSpPr>
          <p:nvPr/>
        </p:nvCxnSpPr>
        <p:spPr>
          <a:xfrm flipH="1" rot="10800000">
            <a:off x="4843938" y="3899338"/>
            <a:ext cx="893100" cy="1385100"/>
          </a:xfrm>
          <a:prstGeom prst="straightConnector1">
            <a:avLst/>
          </a:prstGeom>
          <a:noFill/>
          <a:ln cap="flat" cmpd="sng" w="38100">
            <a:solidFill>
              <a:schemeClr val="accent2"/>
            </a:solidFill>
            <a:prstDash val="solid"/>
            <a:round/>
            <a:headEnd len="med" w="med" type="none"/>
            <a:tailEnd len="med" w="med" type="none"/>
          </a:ln>
        </p:spPr>
      </p:cxnSp>
      <p:cxnSp>
        <p:nvCxnSpPr>
          <p:cNvPr id="1089" name="Google Shape;1089;p82"/>
          <p:cNvCxnSpPr>
            <a:stCxn id="1085" idx="0"/>
            <a:endCxn id="1079" idx="5"/>
          </p:cNvCxnSpPr>
          <p:nvPr/>
        </p:nvCxnSpPr>
        <p:spPr>
          <a:xfrm rot="10800000">
            <a:off x="6805302" y="3732475"/>
            <a:ext cx="1500300" cy="1442400"/>
          </a:xfrm>
          <a:prstGeom prst="straightConnector1">
            <a:avLst/>
          </a:prstGeom>
          <a:noFill/>
          <a:ln cap="flat" cmpd="sng" w="38100">
            <a:solidFill>
              <a:schemeClr val="accent2"/>
            </a:solidFill>
            <a:prstDash val="solid"/>
            <a:round/>
            <a:headEnd len="med" w="med" type="none"/>
            <a:tailEnd len="med" w="med" type="none"/>
          </a:ln>
        </p:spPr>
      </p:cxnSp>
      <p:cxnSp>
        <p:nvCxnSpPr>
          <p:cNvPr id="1090" name="Google Shape;1090;p82"/>
          <p:cNvCxnSpPr>
            <a:stCxn id="1083" idx="1"/>
            <a:endCxn id="1079" idx="6"/>
          </p:cNvCxnSpPr>
          <p:nvPr/>
        </p:nvCxnSpPr>
        <p:spPr>
          <a:xfrm flipH="1">
            <a:off x="7247713" y="3102888"/>
            <a:ext cx="1680900" cy="226500"/>
          </a:xfrm>
          <a:prstGeom prst="straightConnector1">
            <a:avLst/>
          </a:prstGeom>
          <a:noFill/>
          <a:ln cap="flat" cmpd="sng" w="38100">
            <a:solidFill>
              <a:schemeClr val="accent2"/>
            </a:solidFill>
            <a:prstDash val="solid"/>
            <a:round/>
            <a:headEnd len="med" w="med" type="none"/>
            <a:tailEnd len="med" w="med" type="none"/>
          </a:ln>
        </p:spPr>
      </p:cxnSp>
      <p:cxnSp>
        <p:nvCxnSpPr>
          <p:cNvPr id="1091" name="Google Shape;1091;p82"/>
          <p:cNvCxnSpPr>
            <a:stCxn id="1082" idx="2"/>
            <a:endCxn id="1079" idx="0"/>
          </p:cNvCxnSpPr>
          <p:nvPr/>
        </p:nvCxnSpPr>
        <p:spPr>
          <a:xfrm flipH="1">
            <a:off x="5736988" y="1941488"/>
            <a:ext cx="1100400" cy="81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83"/>
          <p:cNvSpPr txBox="1"/>
          <p:nvPr/>
        </p:nvSpPr>
        <p:spPr>
          <a:xfrm>
            <a:off x="2881200" y="5612025"/>
            <a:ext cx="9176700" cy="11184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b="1" lang="en-US" sz="2400">
                <a:solidFill>
                  <a:schemeClr val="dk1"/>
                </a:solidFill>
              </a:rPr>
              <a:t>Krzysztof Kolasiński</a:t>
            </a:r>
            <a:r>
              <a:rPr lang="en-US" sz="2400">
                <a:solidFill>
                  <a:schemeClr val="dk1"/>
                </a:solidFill>
              </a:rPr>
              <a:t> </a:t>
            </a:r>
            <a:r>
              <a:rPr lang="en-US" sz="2400" u="sng">
                <a:solidFill>
                  <a:schemeClr val="hlink"/>
                </a:solidFill>
                <a:hlinkClick r:id="rId3"/>
              </a:rPr>
              <a:t>krzysztof.kolasinski@fornax.ai</a:t>
            </a:r>
            <a:endParaRPr sz="2400">
              <a:solidFill>
                <a:schemeClr val="dk1"/>
              </a:solidFill>
            </a:endParaRPr>
          </a:p>
          <a:p>
            <a:pPr indent="0" lvl="0" marL="0" algn="r">
              <a:spcBef>
                <a:spcPts val="0"/>
              </a:spcBef>
              <a:spcAft>
                <a:spcPts val="0"/>
              </a:spcAft>
              <a:buNone/>
            </a:pPr>
            <a:r>
              <a:t/>
            </a:r>
            <a:endParaRPr sz="2400">
              <a:solidFill>
                <a:schemeClr val="dk1"/>
              </a:solidFill>
            </a:endParaRPr>
          </a:p>
          <a:p>
            <a:pPr indent="0" lvl="0" marL="0">
              <a:spcBef>
                <a:spcPts val="0"/>
              </a:spcBef>
              <a:spcAft>
                <a:spcPts val="0"/>
              </a:spcAft>
              <a:buNone/>
            </a:pPr>
            <a:r>
              <a:t/>
            </a:r>
            <a:endParaRPr sz="2400">
              <a:solidFill>
                <a:schemeClr val="dk1"/>
              </a:solidFill>
            </a:endParaRPr>
          </a:p>
          <a:p>
            <a:pPr indent="0" lvl="0" marL="0">
              <a:spcBef>
                <a:spcPts val="0"/>
              </a:spcBef>
              <a:spcAft>
                <a:spcPts val="0"/>
              </a:spcAft>
              <a:buClr>
                <a:schemeClr val="dk1"/>
              </a:buClr>
              <a:buSzPts val="1100"/>
              <a:buFont typeface="Arial"/>
              <a:buNone/>
            </a:pPr>
            <a:r>
              <a:t/>
            </a:r>
            <a:endParaRPr sz="2400">
              <a:solidFill>
                <a:schemeClr val="dk1"/>
              </a:solidFill>
            </a:endParaRPr>
          </a:p>
          <a:p>
            <a:pPr indent="0" lvl="0" marL="0">
              <a:spcBef>
                <a:spcPts val="0"/>
              </a:spcBef>
              <a:spcAft>
                <a:spcPts val="0"/>
              </a:spcAft>
              <a:buClr>
                <a:schemeClr val="dk1"/>
              </a:buClr>
              <a:buSzPts val="1100"/>
              <a:buFont typeface="Arial"/>
              <a:buNone/>
            </a:pPr>
            <a:r>
              <a:t/>
            </a:r>
            <a:endParaRPr sz="2400">
              <a:solidFill>
                <a:schemeClr val="dk1"/>
              </a:solidFill>
            </a:endParaRPr>
          </a:p>
          <a:p>
            <a:pPr indent="0" lvl="0" marL="0">
              <a:spcBef>
                <a:spcPts val="0"/>
              </a:spcBef>
              <a:spcAft>
                <a:spcPts val="0"/>
              </a:spcAft>
              <a:buNone/>
            </a:pPr>
            <a:r>
              <a:t/>
            </a:r>
            <a:endParaRPr sz="2400"/>
          </a:p>
          <a:p>
            <a:pPr indent="0" lvl="0" marL="0">
              <a:spcBef>
                <a:spcPts val="0"/>
              </a:spcBef>
              <a:spcAft>
                <a:spcPts val="0"/>
              </a:spcAft>
              <a:buNone/>
            </a:pPr>
            <a:r>
              <a:t/>
            </a:r>
            <a:endParaRPr sz="2400"/>
          </a:p>
        </p:txBody>
      </p:sp>
      <p:sp>
        <p:nvSpPr>
          <p:cNvPr id="1097" name="Google Shape;1097;p83"/>
          <p:cNvSpPr txBox="1"/>
          <p:nvPr/>
        </p:nvSpPr>
        <p:spPr>
          <a:xfrm>
            <a:off x="556925" y="2702706"/>
            <a:ext cx="104223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accent2"/>
                </a:solidFill>
                <a:latin typeface="Times New Roman"/>
                <a:ea typeface="Times New Roman"/>
                <a:cs typeface="Times New Roman"/>
                <a:sym typeface="Times New Roman"/>
              </a:rPr>
              <a:t>Thank you for your attention</a:t>
            </a:r>
            <a:endParaRPr sz="4800">
              <a:solidFill>
                <a:schemeClr val="accent2"/>
              </a:solidFill>
              <a:latin typeface="Times New Roman"/>
              <a:ea typeface="Times New Roman"/>
              <a:cs typeface="Times New Roman"/>
              <a:sym typeface="Times New Roman"/>
            </a:endParaRPr>
          </a:p>
          <a:p>
            <a:pPr indent="0" lvl="0" marL="0">
              <a:spcBef>
                <a:spcPts val="0"/>
              </a:spcBef>
              <a:spcAft>
                <a:spcPts val="0"/>
              </a:spcAft>
              <a:buNone/>
            </a:pPr>
            <a:r>
              <a:t/>
            </a:r>
            <a:endParaRPr sz="3000">
              <a:solidFill>
                <a:schemeClr val="accent2"/>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84"/>
          <p:cNvSpPr txBox="1"/>
          <p:nvPr/>
        </p:nvSpPr>
        <p:spPr>
          <a:xfrm>
            <a:off x="556925" y="2702706"/>
            <a:ext cx="104223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accent2"/>
                </a:solidFill>
                <a:latin typeface="Times New Roman"/>
                <a:ea typeface="Times New Roman"/>
                <a:cs typeface="Times New Roman"/>
                <a:sym typeface="Times New Roman"/>
              </a:rPr>
              <a:t>Appendix</a:t>
            </a:r>
            <a:endParaRPr sz="4800">
              <a:solidFill>
                <a:schemeClr val="accent2"/>
              </a:solidFill>
              <a:latin typeface="Times New Roman"/>
              <a:ea typeface="Times New Roman"/>
              <a:cs typeface="Times New Roman"/>
              <a:sym typeface="Times New Roman"/>
            </a:endParaRPr>
          </a:p>
          <a:p>
            <a:pPr indent="0" lvl="0" marL="0" rtl="0">
              <a:spcBef>
                <a:spcPts val="0"/>
              </a:spcBef>
              <a:spcAft>
                <a:spcPts val="0"/>
              </a:spcAft>
              <a:buNone/>
            </a:pPr>
            <a:r>
              <a:t/>
            </a:r>
            <a:endParaRPr sz="3000">
              <a:solidFill>
                <a:schemeClr val="accent2"/>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85"/>
          <p:cNvSpPr txBox="1"/>
          <p:nvPr>
            <p:ph idx="1" type="body"/>
          </p:nvPr>
        </p:nvSpPr>
        <p:spPr>
          <a:xfrm>
            <a:off x="4762509" y="3157700"/>
            <a:ext cx="2762251" cy="357189"/>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231F20"/>
              </a:buClr>
              <a:buFont typeface="Arial"/>
              <a:buNone/>
            </a:pPr>
            <a:r>
              <a:t/>
            </a:r>
            <a:endParaRPr b="1" i="0" sz="1800" u="none" cap="none" strike="noStrike">
              <a:solidFill>
                <a:srgbClr val="231F20"/>
              </a:solidFill>
              <a:latin typeface="Arial"/>
              <a:ea typeface="Arial"/>
              <a:cs typeface="Arial"/>
              <a:sym typeface="Arial"/>
            </a:endParaRPr>
          </a:p>
        </p:txBody>
      </p:sp>
      <p:sp>
        <p:nvSpPr>
          <p:cNvPr id="1108" name="Google Shape;1108;p85"/>
          <p:cNvSpPr txBox="1"/>
          <p:nvPr>
            <p:ph idx="2" type="body"/>
          </p:nvPr>
        </p:nvSpPr>
        <p:spPr>
          <a:xfrm>
            <a:off x="4762509" y="3443452"/>
            <a:ext cx="2762251" cy="357189"/>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231F20"/>
              </a:buClr>
              <a:buFont typeface="Arial"/>
              <a:buNone/>
            </a:pPr>
            <a:r>
              <a:t/>
            </a:r>
            <a:endParaRPr b="1" i="0" sz="1500" u="none" cap="none" strike="noStrike">
              <a:solidFill>
                <a:srgbClr val="231F20"/>
              </a:solidFill>
              <a:latin typeface="Arial"/>
              <a:ea typeface="Arial"/>
              <a:cs typeface="Arial"/>
              <a:sym typeface="Arial"/>
            </a:endParaRPr>
          </a:p>
        </p:txBody>
      </p:sp>
      <p:sp>
        <p:nvSpPr>
          <p:cNvPr id="1109" name="Google Shape;1109;p85"/>
          <p:cNvSpPr txBox="1"/>
          <p:nvPr>
            <p:ph idx="3" type="body"/>
          </p:nvPr>
        </p:nvSpPr>
        <p:spPr>
          <a:xfrm>
            <a:off x="4762491" y="4021795"/>
            <a:ext cx="2715493" cy="500065"/>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231F20"/>
              </a:buClr>
              <a:buFont typeface="Arial"/>
              <a:buNone/>
            </a:pPr>
            <a:r>
              <a:t/>
            </a:r>
            <a:endParaRPr b="1" i="0" sz="1200" u="none" cap="none" strike="noStrike">
              <a:solidFill>
                <a:srgbClr val="231F2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idx="1" type="body"/>
          </p:nvPr>
        </p:nvSpPr>
        <p:spPr>
          <a:xfrm>
            <a:off x="196275" y="815350"/>
            <a:ext cx="5242200" cy="811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Understanding basic building blocks helps to create new and understand existing architectures</a:t>
            </a:r>
            <a:endParaRPr sz="2400">
              <a:latin typeface="Times New Roman"/>
              <a:ea typeface="Times New Roman"/>
              <a:cs typeface="Times New Roman"/>
              <a:sym typeface="Times New Roman"/>
            </a:endParaRPr>
          </a:p>
        </p:txBody>
      </p:sp>
      <p:sp>
        <p:nvSpPr>
          <p:cNvPr id="89" name="Google Shape;89;p1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The NN zoo </a:t>
            </a:r>
            <a:endParaRPr sz="4050"/>
          </a:p>
        </p:txBody>
      </p:sp>
      <p:pic>
        <p:nvPicPr>
          <p:cNvPr id="90" name="Google Shape;90;p14"/>
          <p:cNvPicPr preferRelativeResize="0"/>
          <p:nvPr/>
        </p:nvPicPr>
        <p:blipFill>
          <a:blip r:embed="rId3">
            <a:alphaModFix/>
          </a:blip>
          <a:stretch>
            <a:fillRect/>
          </a:stretch>
        </p:blipFill>
        <p:spPr>
          <a:xfrm>
            <a:off x="5710525" y="223300"/>
            <a:ext cx="5589225" cy="5637175"/>
          </a:xfrm>
          <a:prstGeom prst="rect">
            <a:avLst/>
          </a:prstGeom>
          <a:noFill/>
          <a:ln>
            <a:noFill/>
          </a:ln>
        </p:spPr>
      </p:pic>
      <p:pic>
        <p:nvPicPr>
          <p:cNvPr id="91" name="Google Shape;91;p14"/>
          <p:cNvPicPr preferRelativeResize="0"/>
          <p:nvPr/>
        </p:nvPicPr>
        <p:blipFill>
          <a:blip r:embed="rId4">
            <a:alphaModFix/>
          </a:blip>
          <a:stretch>
            <a:fillRect/>
          </a:stretch>
        </p:blipFill>
        <p:spPr>
          <a:xfrm>
            <a:off x="389600" y="3621450"/>
            <a:ext cx="5352749" cy="2184300"/>
          </a:xfrm>
          <a:prstGeom prst="rect">
            <a:avLst/>
          </a:prstGeom>
          <a:noFill/>
          <a:ln>
            <a:noFill/>
          </a:ln>
        </p:spPr>
      </p:pic>
      <p:sp>
        <p:nvSpPr>
          <p:cNvPr id="92" name="Google Shape;92;p14"/>
          <p:cNvSpPr txBox="1"/>
          <p:nvPr/>
        </p:nvSpPr>
        <p:spPr>
          <a:xfrm>
            <a:off x="7934550" y="5956900"/>
            <a:ext cx="3134100" cy="37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000" u="sng">
                <a:solidFill>
                  <a:schemeClr val="hlink"/>
                </a:solidFill>
                <a:hlinkClick r:id="rId5"/>
              </a:rPr>
              <a:t>http://www.asimovinstitute.org/neural-network-zoo/</a:t>
            </a:r>
            <a:endParaRPr i="1" sz="1000"/>
          </a:p>
        </p:txBody>
      </p:sp>
      <p:sp>
        <p:nvSpPr>
          <p:cNvPr id="93" name="Google Shape;93;p14"/>
          <p:cNvSpPr txBox="1"/>
          <p:nvPr/>
        </p:nvSpPr>
        <p:spPr>
          <a:xfrm>
            <a:off x="271125" y="2157600"/>
            <a:ext cx="5242200" cy="62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latin typeface="Times New Roman"/>
                <a:ea typeface="Times New Roman"/>
                <a:cs typeface="Times New Roman"/>
                <a:sym typeface="Times New Roman"/>
              </a:rPr>
              <a:t>That NN family is growing up every day</a:t>
            </a:r>
            <a:endParaRPr sz="18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86"/>
          <p:cNvSpPr txBox="1"/>
          <p:nvPr>
            <p:ph type="title"/>
          </p:nvPr>
        </p:nvSpPr>
        <p:spPr>
          <a:xfrm>
            <a:off x="911424" y="577603"/>
            <a:ext cx="10369200" cy="561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Epilogue: The neural nets “paradox”</a:t>
            </a:r>
            <a:endParaRPr/>
          </a:p>
        </p:txBody>
      </p:sp>
      <p:sp>
        <p:nvSpPr>
          <p:cNvPr id="1115" name="Google Shape;1115;p86"/>
          <p:cNvSpPr txBox="1"/>
          <p:nvPr/>
        </p:nvSpPr>
        <p:spPr>
          <a:xfrm>
            <a:off x="735400" y="1426525"/>
            <a:ext cx="3659400" cy="43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Given the input image:</a:t>
            </a:r>
            <a:endParaRPr sz="1800"/>
          </a:p>
        </p:txBody>
      </p:sp>
      <p:pic>
        <p:nvPicPr>
          <p:cNvPr id="1116" name="Google Shape;1116;p86"/>
          <p:cNvPicPr preferRelativeResize="0"/>
          <p:nvPr/>
        </p:nvPicPr>
        <p:blipFill>
          <a:blip r:embed="rId3">
            <a:alphaModFix/>
          </a:blip>
          <a:stretch>
            <a:fillRect/>
          </a:stretch>
        </p:blipFill>
        <p:spPr>
          <a:xfrm>
            <a:off x="967550" y="1860625"/>
            <a:ext cx="2594375" cy="2497400"/>
          </a:xfrm>
          <a:prstGeom prst="rect">
            <a:avLst/>
          </a:prstGeom>
          <a:noFill/>
          <a:ln>
            <a:noFill/>
          </a:ln>
        </p:spPr>
      </p:pic>
      <p:sp>
        <p:nvSpPr>
          <p:cNvPr id="1117" name="Google Shape;1117;p86"/>
          <p:cNvSpPr txBox="1"/>
          <p:nvPr/>
        </p:nvSpPr>
        <p:spPr>
          <a:xfrm>
            <a:off x="4545400" y="1426525"/>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We permute every pixel:</a:t>
            </a:r>
            <a:endParaRPr sz="1800"/>
          </a:p>
        </p:txBody>
      </p:sp>
      <p:pic>
        <p:nvPicPr>
          <p:cNvPr id="1118" name="Google Shape;1118;p86"/>
          <p:cNvPicPr preferRelativeResize="0"/>
          <p:nvPr/>
        </p:nvPicPr>
        <p:blipFill>
          <a:blip r:embed="rId4">
            <a:alphaModFix/>
          </a:blip>
          <a:stretch>
            <a:fillRect/>
          </a:stretch>
        </p:blipFill>
        <p:spPr>
          <a:xfrm>
            <a:off x="4545400" y="1860625"/>
            <a:ext cx="2537799" cy="2497400"/>
          </a:xfrm>
          <a:prstGeom prst="rect">
            <a:avLst/>
          </a:prstGeom>
          <a:noFill/>
          <a:ln>
            <a:noFill/>
          </a:ln>
        </p:spPr>
      </p:pic>
      <p:sp>
        <p:nvSpPr>
          <p:cNvPr id="1119" name="Google Shape;1119;p86"/>
          <p:cNvSpPr txBox="1"/>
          <p:nvPr/>
        </p:nvSpPr>
        <p:spPr>
          <a:xfrm>
            <a:off x="7904725" y="1692325"/>
            <a:ext cx="3375900" cy="121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Then apply the same permutation for every image in dataset</a:t>
            </a:r>
            <a:endParaRPr sz="1800"/>
          </a:p>
          <a:p>
            <a:pPr indent="0" lvl="0" marL="0">
              <a:spcBef>
                <a:spcPts val="0"/>
              </a:spcBef>
              <a:spcAft>
                <a:spcPts val="0"/>
              </a:spcAft>
              <a:buNone/>
            </a:pPr>
            <a:r>
              <a:rPr lang="en-US" sz="1800"/>
              <a:t>and train Neural Network</a:t>
            </a:r>
            <a:endParaRPr sz="1800"/>
          </a:p>
        </p:txBody>
      </p:sp>
      <p:sp>
        <p:nvSpPr>
          <p:cNvPr id="1120" name="Google Shape;1120;p86"/>
          <p:cNvSpPr txBox="1"/>
          <p:nvPr/>
        </p:nvSpPr>
        <p:spPr>
          <a:xfrm>
            <a:off x="3615100" y="4908675"/>
            <a:ext cx="7336500" cy="83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chemeClr val="accent2"/>
                </a:solidFill>
              </a:rPr>
              <a:t>What NN network will learn? Will it perform better or worse ?</a:t>
            </a:r>
            <a:endParaRPr b="1" sz="1800">
              <a:solidFill>
                <a:schemeClr val="accent2"/>
              </a:solidFill>
            </a:endParaRPr>
          </a:p>
        </p:txBody>
      </p:sp>
      <p:sp>
        <p:nvSpPr>
          <p:cNvPr id="1121" name="Google Shape;1121;p86"/>
          <p:cNvSpPr txBox="1"/>
          <p:nvPr/>
        </p:nvSpPr>
        <p:spPr>
          <a:xfrm>
            <a:off x="3664728" y="5342850"/>
            <a:ext cx="7336500" cy="69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chemeClr val="accent1"/>
                </a:solidFill>
              </a:rPr>
              <a:t>It will learn exactly the same (in terms of accuracy)! </a:t>
            </a:r>
            <a:endParaRPr sz="24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87"/>
          <p:cNvSpPr txBox="1"/>
          <p:nvPr>
            <p:ph type="title"/>
          </p:nvPr>
        </p:nvSpPr>
        <p:spPr>
          <a:xfrm>
            <a:off x="911424" y="577603"/>
            <a:ext cx="10369200" cy="56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Epilogue</a:t>
            </a:r>
            <a:r>
              <a:rPr lang="en-US"/>
              <a:t>: The neural nets “paradox”</a:t>
            </a:r>
            <a:endParaRPr/>
          </a:p>
        </p:txBody>
      </p:sp>
      <p:sp>
        <p:nvSpPr>
          <p:cNvPr id="1127" name="Google Shape;1127;p87"/>
          <p:cNvSpPr txBox="1"/>
          <p:nvPr/>
        </p:nvSpPr>
        <p:spPr>
          <a:xfrm>
            <a:off x="735400" y="1426525"/>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Given the input image:</a:t>
            </a:r>
            <a:endParaRPr sz="1800"/>
          </a:p>
        </p:txBody>
      </p:sp>
      <p:pic>
        <p:nvPicPr>
          <p:cNvPr id="1128" name="Google Shape;1128;p87"/>
          <p:cNvPicPr preferRelativeResize="0"/>
          <p:nvPr/>
        </p:nvPicPr>
        <p:blipFill>
          <a:blip r:embed="rId3">
            <a:alphaModFix/>
          </a:blip>
          <a:stretch>
            <a:fillRect/>
          </a:stretch>
        </p:blipFill>
        <p:spPr>
          <a:xfrm>
            <a:off x="967550" y="1860625"/>
            <a:ext cx="2594375" cy="2497400"/>
          </a:xfrm>
          <a:prstGeom prst="rect">
            <a:avLst/>
          </a:prstGeom>
          <a:noFill/>
          <a:ln>
            <a:noFill/>
          </a:ln>
        </p:spPr>
      </p:pic>
      <p:sp>
        <p:nvSpPr>
          <p:cNvPr id="1129" name="Google Shape;1129;p87"/>
          <p:cNvSpPr txBox="1"/>
          <p:nvPr/>
        </p:nvSpPr>
        <p:spPr>
          <a:xfrm>
            <a:off x="4545400" y="1426525"/>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We permute every pixel:</a:t>
            </a:r>
            <a:endParaRPr sz="1800"/>
          </a:p>
        </p:txBody>
      </p:sp>
      <p:pic>
        <p:nvPicPr>
          <p:cNvPr id="1130" name="Google Shape;1130;p87"/>
          <p:cNvPicPr preferRelativeResize="0"/>
          <p:nvPr/>
        </p:nvPicPr>
        <p:blipFill>
          <a:blip r:embed="rId4">
            <a:alphaModFix/>
          </a:blip>
          <a:stretch>
            <a:fillRect/>
          </a:stretch>
        </p:blipFill>
        <p:spPr>
          <a:xfrm>
            <a:off x="4545400" y="1860625"/>
            <a:ext cx="2537799" cy="2497400"/>
          </a:xfrm>
          <a:prstGeom prst="rect">
            <a:avLst/>
          </a:prstGeom>
          <a:noFill/>
          <a:ln>
            <a:noFill/>
          </a:ln>
        </p:spPr>
      </p:pic>
      <p:sp>
        <p:nvSpPr>
          <p:cNvPr id="1131" name="Google Shape;1131;p87"/>
          <p:cNvSpPr txBox="1"/>
          <p:nvPr/>
        </p:nvSpPr>
        <p:spPr>
          <a:xfrm>
            <a:off x="7593425" y="1444225"/>
            <a:ext cx="3765600" cy="39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Explanation:</a:t>
            </a:r>
            <a:endParaRPr sz="1800"/>
          </a:p>
        </p:txBody>
      </p:sp>
      <p:sp>
        <p:nvSpPr>
          <p:cNvPr id="1132" name="Google Shape;1132;p87"/>
          <p:cNvSpPr txBox="1"/>
          <p:nvPr/>
        </p:nvSpPr>
        <p:spPr>
          <a:xfrm>
            <a:off x="7655425" y="1949300"/>
            <a:ext cx="4386000" cy="5955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we notice that permutation is a rotation operation</a:t>
            </a:r>
            <a:endParaRPr sz="1800"/>
          </a:p>
        </p:txBody>
      </p:sp>
      <p:sp>
        <p:nvSpPr>
          <p:cNvPr id="1133" name="Google Shape;1133;p87"/>
          <p:cNvSpPr txBox="1"/>
          <p:nvPr/>
        </p:nvSpPr>
        <p:spPr>
          <a:xfrm>
            <a:off x="2286000" y="4315050"/>
            <a:ext cx="443100" cy="39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2400"/>
              <a:t>x</a:t>
            </a:r>
            <a:r>
              <a:rPr b="1" baseline="-25000" lang="en-US" sz="2400"/>
              <a:t>i</a:t>
            </a:r>
            <a:endParaRPr b="1" baseline="-25000" sz="2400"/>
          </a:p>
        </p:txBody>
      </p:sp>
      <p:sp>
        <p:nvSpPr>
          <p:cNvPr id="1134" name="Google Shape;1134;p87"/>
          <p:cNvSpPr txBox="1"/>
          <p:nvPr/>
        </p:nvSpPr>
        <p:spPr>
          <a:xfrm>
            <a:off x="5362350" y="4358025"/>
            <a:ext cx="17208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r>
              <a:rPr b="1" lang="en-US" sz="2400"/>
              <a:t>’ = Rx</a:t>
            </a:r>
            <a:r>
              <a:rPr b="1" baseline="-25000" lang="en-US" sz="2400"/>
              <a:t>i</a:t>
            </a:r>
            <a:endParaRPr b="1" baseline="-25000" sz="2400"/>
          </a:p>
        </p:txBody>
      </p:sp>
      <p:pic>
        <p:nvPicPr>
          <p:cNvPr id="1135" name="Google Shape;1135;p87"/>
          <p:cNvPicPr preferRelativeResize="0"/>
          <p:nvPr/>
        </p:nvPicPr>
        <p:blipFill>
          <a:blip r:embed="rId5">
            <a:alphaModFix/>
          </a:blip>
          <a:stretch>
            <a:fillRect/>
          </a:stretch>
        </p:blipFill>
        <p:spPr>
          <a:xfrm>
            <a:off x="8328838" y="4054625"/>
            <a:ext cx="2859776" cy="561600"/>
          </a:xfrm>
          <a:prstGeom prst="rect">
            <a:avLst/>
          </a:prstGeom>
          <a:noFill/>
          <a:ln>
            <a:noFill/>
          </a:ln>
        </p:spPr>
      </p:pic>
      <p:pic>
        <p:nvPicPr>
          <p:cNvPr id="1136" name="Google Shape;1136;p87"/>
          <p:cNvPicPr preferRelativeResize="0"/>
          <p:nvPr/>
        </p:nvPicPr>
        <p:blipFill>
          <a:blip r:embed="rId6">
            <a:alphaModFix/>
          </a:blip>
          <a:stretch>
            <a:fillRect/>
          </a:stretch>
        </p:blipFill>
        <p:spPr>
          <a:xfrm>
            <a:off x="8328838" y="2690150"/>
            <a:ext cx="1644104" cy="561600"/>
          </a:xfrm>
          <a:prstGeom prst="rect">
            <a:avLst/>
          </a:prstGeom>
          <a:noFill/>
          <a:ln>
            <a:noFill/>
          </a:ln>
        </p:spPr>
      </p:pic>
      <p:sp>
        <p:nvSpPr>
          <p:cNvPr id="1137" name="Google Shape;1137;p87"/>
          <p:cNvSpPr txBox="1"/>
          <p:nvPr/>
        </p:nvSpPr>
        <p:spPr>
          <a:xfrm>
            <a:off x="7655425" y="3397100"/>
            <a:ext cx="4386000" cy="595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work with single layer NN (before permutation)</a:t>
            </a:r>
            <a:endParaRPr sz="1800"/>
          </a:p>
        </p:txBody>
      </p:sp>
      <p:sp>
        <p:nvSpPr>
          <p:cNvPr id="1138" name="Google Shape;1138;p87"/>
          <p:cNvSpPr txBox="1"/>
          <p:nvPr/>
        </p:nvSpPr>
        <p:spPr>
          <a:xfrm>
            <a:off x="7655425" y="4616300"/>
            <a:ext cx="4386000" cy="595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and after permutation</a:t>
            </a:r>
            <a:endParaRPr sz="1800"/>
          </a:p>
        </p:txBody>
      </p:sp>
      <p:pic>
        <p:nvPicPr>
          <p:cNvPr id="1139" name="Google Shape;1139;p87"/>
          <p:cNvPicPr preferRelativeResize="0"/>
          <p:nvPr/>
        </p:nvPicPr>
        <p:blipFill>
          <a:blip r:embed="rId7">
            <a:alphaModFix/>
          </a:blip>
          <a:stretch>
            <a:fillRect/>
          </a:stretch>
        </p:blipFill>
        <p:spPr>
          <a:xfrm>
            <a:off x="8328861" y="5167515"/>
            <a:ext cx="2859775" cy="527534"/>
          </a:xfrm>
          <a:prstGeom prst="rect">
            <a:avLst/>
          </a:prstGeom>
          <a:noFill/>
          <a:ln>
            <a:noFill/>
          </a:ln>
        </p:spPr>
      </p:pic>
      <p:sp>
        <p:nvSpPr>
          <p:cNvPr id="1140" name="Google Shape;1140;p87"/>
          <p:cNvSpPr txBox="1"/>
          <p:nvPr/>
        </p:nvSpPr>
        <p:spPr>
          <a:xfrm>
            <a:off x="6264350" y="5835500"/>
            <a:ext cx="38898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1"/>
                </a:solidFill>
              </a:rPr>
              <a:t>We assume (with primes)</a:t>
            </a:r>
            <a:r>
              <a:rPr lang="en-US" sz="1800">
                <a:solidFill>
                  <a:schemeClr val="accent1"/>
                </a:solidFill>
              </a:rPr>
              <a:t> that our model will learn different parameters</a:t>
            </a:r>
            <a:endParaRPr sz="1800">
              <a:solidFill>
                <a:schemeClr val="accent1"/>
              </a:solidFill>
            </a:endParaRPr>
          </a:p>
        </p:txBody>
      </p:sp>
      <p:pic>
        <p:nvPicPr>
          <p:cNvPr id="1141" name="Google Shape;1141;p87"/>
          <p:cNvPicPr preferRelativeResize="0"/>
          <p:nvPr/>
        </p:nvPicPr>
        <p:blipFill>
          <a:blip r:embed="rId8">
            <a:alphaModFix/>
          </a:blip>
          <a:stretch>
            <a:fillRect/>
          </a:stretch>
        </p:blipFill>
        <p:spPr>
          <a:xfrm>
            <a:off x="10344850" y="2736075"/>
            <a:ext cx="1644100" cy="469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88"/>
          <p:cNvSpPr txBox="1"/>
          <p:nvPr>
            <p:ph type="title"/>
          </p:nvPr>
        </p:nvSpPr>
        <p:spPr>
          <a:xfrm>
            <a:off x="911424" y="577603"/>
            <a:ext cx="10369200" cy="56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Epilogue</a:t>
            </a:r>
            <a:r>
              <a:rPr lang="en-US"/>
              <a:t>: The neural nets “paradox”</a:t>
            </a:r>
            <a:endParaRPr/>
          </a:p>
        </p:txBody>
      </p:sp>
      <p:sp>
        <p:nvSpPr>
          <p:cNvPr id="1147" name="Google Shape;1147;p88"/>
          <p:cNvSpPr txBox="1"/>
          <p:nvPr/>
        </p:nvSpPr>
        <p:spPr>
          <a:xfrm>
            <a:off x="380975" y="1364500"/>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Given the input image:</a:t>
            </a:r>
            <a:endParaRPr sz="1800"/>
          </a:p>
        </p:txBody>
      </p:sp>
      <p:pic>
        <p:nvPicPr>
          <p:cNvPr id="1148" name="Google Shape;1148;p88"/>
          <p:cNvPicPr preferRelativeResize="0"/>
          <p:nvPr/>
        </p:nvPicPr>
        <p:blipFill>
          <a:blip r:embed="rId3">
            <a:alphaModFix/>
          </a:blip>
          <a:stretch>
            <a:fillRect/>
          </a:stretch>
        </p:blipFill>
        <p:spPr>
          <a:xfrm>
            <a:off x="480225" y="1759900"/>
            <a:ext cx="2009575" cy="1934450"/>
          </a:xfrm>
          <a:prstGeom prst="rect">
            <a:avLst/>
          </a:prstGeom>
          <a:noFill/>
          <a:ln>
            <a:noFill/>
          </a:ln>
        </p:spPr>
      </p:pic>
      <p:pic>
        <p:nvPicPr>
          <p:cNvPr id="1149" name="Google Shape;1149;p88"/>
          <p:cNvPicPr preferRelativeResize="0"/>
          <p:nvPr/>
        </p:nvPicPr>
        <p:blipFill>
          <a:blip r:embed="rId4">
            <a:alphaModFix/>
          </a:blip>
          <a:stretch>
            <a:fillRect/>
          </a:stretch>
        </p:blipFill>
        <p:spPr>
          <a:xfrm>
            <a:off x="521163" y="4275050"/>
            <a:ext cx="1927700" cy="1897022"/>
          </a:xfrm>
          <a:prstGeom prst="rect">
            <a:avLst/>
          </a:prstGeom>
          <a:noFill/>
          <a:ln>
            <a:noFill/>
          </a:ln>
        </p:spPr>
      </p:pic>
      <p:sp>
        <p:nvSpPr>
          <p:cNvPr id="1150" name="Google Shape;1150;p88"/>
          <p:cNvSpPr txBox="1"/>
          <p:nvPr/>
        </p:nvSpPr>
        <p:spPr>
          <a:xfrm>
            <a:off x="3375825" y="2126500"/>
            <a:ext cx="8125200" cy="595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don’t permute labels hence our predictions must be the same</a:t>
            </a:r>
            <a:endParaRPr sz="1800"/>
          </a:p>
          <a:p>
            <a:pPr indent="-342900" lvl="0" marL="457200" rtl="0">
              <a:spcBef>
                <a:spcPts val="0"/>
              </a:spcBef>
              <a:spcAft>
                <a:spcPts val="0"/>
              </a:spcAft>
              <a:buSzPts val="1800"/>
              <a:buChar char="●"/>
            </a:pPr>
            <a:r>
              <a:rPr lang="en-US" sz="1800"/>
              <a:t>we ask then if this is possible</a:t>
            </a:r>
            <a:endParaRPr sz="1800"/>
          </a:p>
        </p:txBody>
      </p:sp>
      <p:sp>
        <p:nvSpPr>
          <p:cNvPr id="1151" name="Google Shape;1151;p88"/>
          <p:cNvSpPr txBox="1"/>
          <p:nvPr/>
        </p:nvSpPr>
        <p:spPr>
          <a:xfrm>
            <a:off x="2735475" y="1306000"/>
            <a:ext cx="4431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endParaRPr b="1" baseline="-25000" sz="2400"/>
          </a:p>
        </p:txBody>
      </p:sp>
      <p:sp>
        <p:nvSpPr>
          <p:cNvPr id="1152" name="Google Shape;1152;p88"/>
          <p:cNvSpPr txBox="1"/>
          <p:nvPr/>
        </p:nvSpPr>
        <p:spPr>
          <a:xfrm>
            <a:off x="803775" y="3785338"/>
            <a:ext cx="17208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r>
              <a:rPr b="1" lang="en-US" sz="2400"/>
              <a:t>’ = Rx</a:t>
            </a:r>
            <a:r>
              <a:rPr b="1" baseline="-25000" lang="en-US" sz="2400"/>
              <a:t>i</a:t>
            </a:r>
            <a:endParaRPr b="1" baseline="-25000" sz="2400"/>
          </a:p>
        </p:txBody>
      </p:sp>
      <p:pic>
        <p:nvPicPr>
          <p:cNvPr id="1153" name="Google Shape;1153;p88"/>
          <p:cNvPicPr preferRelativeResize="0"/>
          <p:nvPr/>
        </p:nvPicPr>
        <p:blipFill>
          <a:blip r:embed="rId5">
            <a:alphaModFix/>
          </a:blip>
          <a:stretch>
            <a:fillRect/>
          </a:stretch>
        </p:blipFill>
        <p:spPr>
          <a:xfrm>
            <a:off x="3792274" y="1554200"/>
            <a:ext cx="1544345" cy="527525"/>
          </a:xfrm>
          <a:prstGeom prst="rect">
            <a:avLst/>
          </a:prstGeom>
          <a:noFill/>
          <a:ln>
            <a:noFill/>
          </a:ln>
        </p:spPr>
      </p:pic>
      <p:pic>
        <p:nvPicPr>
          <p:cNvPr id="1154" name="Google Shape;1154;p88"/>
          <p:cNvPicPr preferRelativeResize="0"/>
          <p:nvPr/>
        </p:nvPicPr>
        <p:blipFill>
          <a:blip r:embed="rId6">
            <a:alphaModFix/>
          </a:blip>
          <a:stretch>
            <a:fillRect/>
          </a:stretch>
        </p:blipFill>
        <p:spPr>
          <a:xfrm>
            <a:off x="6393549" y="2806900"/>
            <a:ext cx="1408069" cy="561600"/>
          </a:xfrm>
          <a:prstGeom prst="rect">
            <a:avLst/>
          </a:prstGeom>
          <a:noFill/>
          <a:ln>
            <a:noFill/>
          </a:ln>
        </p:spPr>
      </p:pic>
      <p:sp>
        <p:nvSpPr>
          <p:cNvPr id="1155" name="Google Shape;1155;p88"/>
          <p:cNvSpPr txBox="1"/>
          <p:nvPr/>
        </p:nvSpPr>
        <p:spPr>
          <a:xfrm>
            <a:off x="3375825" y="3345700"/>
            <a:ext cx="8125200" cy="595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we get condition to satisfy</a:t>
            </a:r>
            <a:endParaRPr sz="1800"/>
          </a:p>
        </p:txBody>
      </p:sp>
      <p:pic>
        <p:nvPicPr>
          <p:cNvPr id="1156" name="Google Shape;1156;p88"/>
          <p:cNvPicPr preferRelativeResize="0"/>
          <p:nvPr/>
        </p:nvPicPr>
        <p:blipFill>
          <a:blip r:embed="rId7">
            <a:alphaModFix/>
          </a:blip>
          <a:stretch>
            <a:fillRect/>
          </a:stretch>
        </p:blipFill>
        <p:spPr>
          <a:xfrm>
            <a:off x="5221425" y="3785350"/>
            <a:ext cx="4155264" cy="595500"/>
          </a:xfrm>
          <a:prstGeom prst="rect">
            <a:avLst/>
          </a:prstGeom>
          <a:noFill/>
          <a:ln>
            <a:noFill/>
          </a:ln>
        </p:spPr>
      </p:pic>
      <p:pic>
        <p:nvPicPr>
          <p:cNvPr id="1157" name="Google Shape;1157;p88"/>
          <p:cNvPicPr preferRelativeResize="0"/>
          <p:nvPr/>
        </p:nvPicPr>
        <p:blipFill>
          <a:blip r:embed="rId8">
            <a:alphaModFix/>
          </a:blip>
          <a:stretch>
            <a:fillRect/>
          </a:stretch>
        </p:blipFill>
        <p:spPr>
          <a:xfrm>
            <a:off x="5525112" y="4444625"/>
            <a:ext cx="3547901" cy="484475"/>
          </a:xfrm>
          <a:prstGeom prst="rect">
            <a:avLst/>
          </a:prstGeom>
          <a:noFill/>
          <a:ln>
            <a:noFill/>
          </a:ln>
        </p:spPr>
      </p:pic>
      <p:pic>
        <p:nvPicPr>
          <p:cNvPr id="1158" name="Google Shape;1158;p88"/>
          <p:cNvPicPr preferRelativeResize="0"/>
          <p:nvPr/>
        </p:nvPicPr>
        <p:blipFill>
          <a:blip r:embed="rId9">
            <a:alphaModFix/>
          </a:blip>
          <a:stretch>
            <a:fillRect/>
          </a:stretch>
        </p:blipFill>
        <p:spPr>
          <a:xfrm>
            <a:off x="5078900" y="4992875"/>
            <a:ext cx="4155275" cy="570331"/>
          </a:xfrm>
          <a:prstGeom prst="rect">
            <a:avLst/>
          </a:prstGeom>
          <a:noFill/>
          <a:ln>
            <a:noFill/>
          </a:ln>
        </p:spPr>
      </p:pic>
      <p:sp>
        <p:nvSpPr>
          <p:cNvPr id="1159" name="Google Shape;1159;p88"/>
          <p:cNvSpPr txBox="1"/>
          <p:nvPr/>
        </p:nvSpPr>
        <p:spPr>
          <a:xfrm>
            <a:off x="3452025" y="5520400"/>
            <a:ext cx="4513500" cy="3987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sz="1800"/>
              <a:t>hence </a:t>
            </a:r>
            <a:r>
              <a:rPr lang="en-US" sz="1800"/>
              <a:t>both sides are equal when</a:t>
            </a:r>
            <a:endParaRPr sz="1800"/>
          </a:p>
        </p:txBody>
      </p:sp>
      <p:pic>
        <p:nvPicPr>
          <p:cNvPr id="1160" name="Google Shape;1160;p88"/>
          <p:cNvPicPr preferRelativeResize="0"/>
          <p:nvPr/>
        </p:nvPicPr>
        <p:blipFill>
          <a:blip r:embed="rId10">
            <a:alphaModFix/>
          </a:blip>
          <a:stretch>
            <a:fillRect/>
          </a:stretch>
        </p:blipFill>
        <p:spPr>
          <a:xfrm>
            <a:off x="8487049" y="6005225"/>
            <a:ext cx="1297671" cy="429636"/>
          </a:xfrm>
          <a:prstGeom prst="rect">
            <a:avLst/>
          </a:prstGeom>
          <a:noFill/>
          <a:ln>
            <a:noFill/>
          </a:ln>
        </p:spPr>
      </p:pic>
      <p:pic>
        <p:nvPicPr>
          <p:cNvPr id="1161" name="Google Shape;1161;p88"/>
          <p:cNvPicPr preferRelativeResize="0"/>
          <p:nvPr/>
        </p:nvPicPr>
        <p:blipFill>
          <a:blip r:embed="rId11">
            <a:alphaModFix/>
          </a:blip>
          <a:stretch>
            <a:fillRect/>
          </a:stretch>
        </p:blipFill>
        <p:spPr>
          <a:xfrm>
            <a:off x="4084664" y="6025996"/>
            <a:ext cx="3786677" cy="434100"/>
          </a:xfrm>
          <a:prstGeom prst="rect">
            <a:avLst/>
          </a:prstGeom>
          <a:noFill/>
          <a:ln>
            <a:noFill/>
          </a:ln>
        </p:spPr>
      </p:pic>
      <p:sp>
        <p:nvSpPr>
          <p:cNvPr id="1162" name="Google Shape;1162;p88"/>
          <p:cNvSpPr txBox="1"/>
          <p:nvPr/>
        </p:nvSpPr>
        <p:spPr>
          <a:xfrm>
            <a:off x="9137759" y="4400297"/>
            <a:ext cx="1589700" cy="49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chemeClr val="accent2"/>
                </a:solidFill>
                <a:latin typeface="Courier New"/>
                <a:ea typeface="Courier New"/>
                <a:cs typeface="Courier New"/>
                <a:sym typeface="Courier New"/>
              </a:rPr>
              <a:t>+</a:t>
            </a:r>
            <a:r>
              <a:rPr b="1" lang="en-US" sz="1800">
                <a:solidFill>
                  <a:schemeClr val="accent2"/>
                </a:solidFill>
                <a:latin typeface="Courier New"/>
                <a:ea typeface="Courier New"/>
                <a:cs typeface="Courier New"/>
                <a:sym typeface="Courier New"/>
              </a:rPr>
              <a:t> </a:t>
            </a:r>
            <a:r>
              <a:rPr b="1" lang="en-US" sz="2400">
                <a:solidFill>
                  <a:schemeClr val="accent2"/>
                </a:solidFill>
                <a:latin typeface="Courier New"/>
                <a:ea typeface="Courier New"/>
                <a:cs typeface="Courier New"/>
                <a:sym typeface="Courier New"/>
              </a:rPr>
              <a:t>const</a:t>
            </a:r>
            <a:endParaRPr b="1" sz="2400">
              <a:solidFill>
                <a:schemeClr val="accent2"/>
              </a:solidFill>
              <a:latin typeface="Courier New"/>
              <a:ea typeface="Courier New"/>
              <a:cs typeface="Courier New"/>
              <a:sym typeface="Courier New"/>
            </a:endParaRPr>
          </a:p>
        </p:txBody>
      </p:sp>
      <p:sp>
        <p:nvSpPr>
          <p:cNvPr id="1163" name="Google Shape;1163;p88"/>
          <p:cNvSpPr txBox="1"/>
          <p:nvPr/>
        </p:nvSpPr>
        <p:spPr>
          <a:xfrm>
            <a:off x="9293534" y="5028447"/>
            <a:ext cx="1589700" cy="49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chemeClr val="accent2"/>
                </a:solidFill>
                <a:latin typeface="Courier New"/>
                <a:ea typeface="Courier New"/>
                <a:cs typeface="Courier New"/>
                <a:sym typeface="Courier New"/>
              </a:rPr>
              <a:t>+</a:t>
            </a:r>
            <a:r>
              <a:rPr b="1" lang="en-US" sz="1800">
                <a:solidFill>
                  <a:schemeClr val="accent2"/>
                </a:solidFill>
                <a:latin typeface="Courier New"/>
                <a:ea typeface="Courier New"/>
                <a:cs typeface="Courier New"/>
                <a:sym typeface="Courier New"/>
              </a:rPr>
              <a:t> </a:t>
            </a:r>
            <a:r>
              <a:rPr b="1" lang="en-US" sz="2400">
                <a:solidFill>
                  <a:schemeClr val="accent2"/>
                </a:solidFill>
                <a:latin typeface="Courier New"/>
                <a:ea typeface="Courier New"/>
                <a:cs typeface="Courier New"/>
                <a:sym typeface="Courier New"/>
              </a:rPr>
              <a:t>const</a:t>
            </a:r>
            <a:endParaRPr b="1" sz="2400">
              <a:solidFill>
                <a:schemeClr val="accent2"/>
              </a:solidFill>
              <a:latin typeface="Courier New"/>
              <a:ea typeface="Courier New"/>
              <a:cs typeface="Courier New"/>
              <a:sym typeface="Courier New"/>
            </a:endParaRPr>
          </a:p>
        </p:txBody>
      </p:sp>
      <p:sp>
        <p:nvSpPr>
          <p:cNvPr id="1164" name="Google Shape;1164;p88"/>
          <p:cNvSpPr txBox="1"/>
          <p:nvPr/>
        </p:nvSpPr>
        <p:spPr>
          <a:xfrm>
            <a:off x="9630784" y="5970447"/>
            <a:ext cx="1589700" cy="49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chemeClr val="accent2"/>
                </a:solidFill>
                <a:latin typeface="Courier New"/>
                <a:ea typeface="Courier New"/>
                <a:cs typeface="Courier New"/>
                <a:sym typeface="Courier New"/>
              </a:rPr>
              <a:t>-</a:t>
            </a:r>
            <a:r>
              <a:rPr b="1" lang="en-US" sz="1800">
                <a:solidFill>
                  <a:schemeClr val="accent2"/>
                </a:solidFill>
                <a:latin typeface="Courier New"/>
                <a:ea typeface="Courier New"/>
                <a:cs typeface="Courier New"/>
                <a:sym typeface="Courier New"/>
              </a:rPr>
              <a:t> </a:t>
            </a:r>
            <a:r>
              <a:rPr b="1" lang="en-US" sz="2400">
                <a:solidFill>
                  <a:schemeClr val="accent2"/>
                </a:solidFill>
                <a:latin typeface="Courier New"/>
                <a:ea typeface="Courier New"/>
                <a:cs typeface="Courier New"/>
                <a:sym typeface="Courier New"/>
              </a:rPr>
              <a:t>const</a:t>
            </a:r>
            <a:endParaRPr b="1" sz="2400">
              <a:solidFill>
                <a:schemeClr val="accent2"/>
              </a:solidFill>
              <a:latin typeface="Courier New"/>
              <a:ea typeface="Courier New"/>
              <a:cs typeface="Courier New"/>
              <a:sym typeface="Courier New"/>
            </a:endParaRPr>
          </a:p>
        </p:txBody>
      </p:sp>
      <p:sp>
        <p:nvSpPr>
          <p:cNvPr id="1165" name="Google Shape;1165;p88"/>
          <p:cNvSpPr txBox="1"/>
          <p:nvPr/>
        </p:nvSpPr>
        <p:spPr>
          <a:xfrm>
            <a:off x="7736050" y="3355050"/>
            <a:ext cx="499200" cy="52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pSp>
        <p:nvGrpSpPr>
          <p:cNvPr id="1166" name="Google Shape;1166;p88"/>
          <p:cNvGrpSpPr/>
          <p:nvPr/>
        </p:nvGrpSpPr>
        <p:grpSpPr>
          <a:xfrm>
            <a:off x="9122425" y="3197925"/>
            <a:ext cx="1062900" cy="1331100"/>
            <a:chOff x="9122425" y="3197925"/>
            <a:chExt cx="1062900" cy="1331100"/>
          </a:xfrm>
        </p:grpSpPr>
        <p:cxnSp>
          <p:nvCxnSpPr>
            <p:cNvPr id="1167" name="Google Shape;1167;p88"/>
            <p:cNvCxnSpPr>
              <a:stCxn id="1168" idx="2"/>
            </p:cNvCxnSpPr>
            <p:nvPr/>
          </p:nvCxnSpPr>
          <p:spPr>
            <a:xfrm>
              <a:off x="9653875" y="3682425"/>
              <a:ext cx="14100" cy="846600"/>
            </a:xfrm>
            <a:prstGeom prst="straightConnector1">
              <a:avLst/>
            </a:prstGeom>
            <a:noFill/>
            <a:ln cap="flat" cmpd="sng" w="19050">
              <a:solidFill>
                <a:schemeClr val="accent2"/>
              </a:solidFill>
              <a:prstDash val="solid"/>
              <a:round/>
              <a:headEnd len="med" w="med" type="none"/>
              <a:tailEnd len="med" w="med" type="triangle"/>
            </a:ln>
          </p:spPr>
        </p:cxnSp>
        <p:sp>
          <p:nvSpPr>
            <p:cNvPr id="1168" name="Google Shape;1168;p88"/>
            <p:cNvSpPr txBox="1"/>
            <p:nvPr/>
          </p:nvSpPr>
          <p:spPr>
            <a:xfrm>
              <a:off x="9122425" y="3197925"/>
              <a:ext cx="1062900" cy="484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US" sz="1800">
                  <a:solidFill>
                    <a:schemeClr val="accent2"/>
                  </a:solidFill>
                </a:rPr>
                <a:t>softmax</a:t>
              </a:r>
              <a:endParaRPr b="1" sz="1800">
                <a:solidFill>
                  <a:schemeClr val="accent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89"/>
          <p:cNvSpPr txBox="1"/>
          <p:nvPr>
            <p:ph type="title"/>
          </p:nvPr>
        </p:nvSpPr>
        <p:spPr>
          <a:xfrm>
            <a:off x="911424" y="577603"/>
            <a:ext cx="10369200" cy="56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Epilogue</a:t>
            </a:r>
            <a:r>
              <a:rPr lang="en-US"/>
              <a:t>: The neural nets “paradox”</a:t>
            </a:r>
            <a:endParaRPr/>
          </a:p>
        </p:txBody>
      </p:sp>
      <p:sp>
        <p:nvSpPr>
          <p:cNvPr id="1174" name="Google Shape;1174;p89"/>
          <p:cNvSpPr txBox="1"/>
          <p:nvPr/>
        </p:nvSpPr>
        <p:spPr>
          <a:xfrm>
            <a:off x="380975" y="1364500"/>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Given the input image:</a:t>
            </a:r>
            <a:endParaRPr sz="1800"/>
          </a:p>
        </p:txBody>
      </p:sp>
      <p:pic>
        <p:nvPicPr>
          <p:cNvPr id="1175" name="Google Shape;1175;p89"/>
          <p:cNvPicPr preferRelativeResize="0"/>
          <p:nvPr/>
        </p:nvPicPr>
        <p:blipFill>
          <a:blip r:embed="rId3">
            <a:alphaModFix/>
          </a:blip>
          <a:stretch>
            <a:fillRect/>
          </a:stretch>
        </p:blipFill>
        <p:spPr>
          <a:xfrm>
            <a:off x="480225" y="1759900"/>
            <a:ext cx="2009575" cy="1934450"/>
          </a:xfrm>
          <a:prstGeom prst="rect">
            <a:avLst/>
          </a:prstGeom>
          <a:noFill/>
          <a:ln>
            <a:noFill/>
          </a:ln>
        </p:spPr>
      </p:pic>
      <p:pic>
        <p:nvPicPr>
          <p:cNvPr id="1176" name="Google Shape;1176;p89"/>
          <p:cNvPicPr preferRelativeResize="0"/>
          <p:nvPr/>
        </p:nvPicPr>
        <p:blipFill>
          <a:blip r:embed="rId4">
            <a:alphaModFix/>
          </a:blip>
          <a:stretch>
            <a:fillRect/>
          </a:stretch>
        </p:blipFill>
        <p:spPr>
          <a:xfrm>
            <a:off x="521163" y="4275050"/>
            <a:ext cx="1927700" cy="1897022"/>
          </a:xfrm>
          <a:prstGeom prst="rect">
            <a:avLst/>
          </a:prstGeom>
          <a:noFill/>
          <a:ln>
            <a:noFill/>
          </a:ln>
        </p:spPr>
      </p:pic>
      <p:sp>
        <p:nvSpPr>
          <p:cNvPr id="1177" name="Google Shape;1177;p89"/>
          <p:cNvSpPr txBox="1"/>
          <p:nvPr/>
        </p:nvSpPr>
        <p:spPr>
          <a:xfrm>
            <a:off x="2735475" y="1306000"/>
            <a:ext cx="4431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endParaRPr b="1" baseline="-25000" sz="2400"/>
          </a:p>
        </p:txBody>
      </p:sp>
      <p:sp>
        <p:nvSpPr>
          <p:cNvPr id="1178" name="Google Shape;1178;p89"/>
          <p:cNvSpPr txBox="1"/>
          <p:nvPr/>
        </p:nvSpPr>
        <p:spPr>
          <a:xfrm>
            <a:off x="803775" y="3785338"/>
            <a:ext cx="17208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r>
              <a:rPr b="1" lang="en-US" sz="2400"/>
              <a:t>’ = Rx</a:t>
            </a:r>
            <a:r>
              <a:rPr b="1" baseline="-25000" lang="en-US" sz="2400"/>
              <a:t>i</a:t>
            </a:r>
            <a:endParaRPr b="1" baseline="-25000" sz="2400"/>
          </a:p>
        </p:txBody>
      </p:sp>
      <p:pic>
        <p:nvPicPr>
          <p:cNvPr id="1179" name="Google Shape;1179;p89"/>
          <p:cNvPicPr preferRelativeResize="0"/>
          <p:nvPr/>
        </p:nvPicPr>
        <p:blipFill>
          <a:blip r:embed="rId5">
            <a:alphaModFix/>
          </a:blip>
          <a:stretch>
            <a:fillRect/>
          </a:stretch>
        </p:blipFill>
        <p:spPr>
          <a:xfrm>
            <a:off x="6393539" y="1364496"/>
            <a:ext cx="3786677" cy="434100"/>
          </a:xfrm>
          <a:prstGeom prst="rect">
            <a:avLst/>
          </a:prstGeom>
          <a:noFill/>
          <a:ln>
            <a:noFill/>
          </a:ln>
        </p:spPr>
      </p:pic>
      <p:sp>
        <p:nvSpPr>
          <p:cNvPr id="1180" name="Google Shape;1180;p89"/>
          <p:cNvSpPr txBox="1"/>
          <p:nvPr/>
        </p:nvSpPr>
        <p:spPr>
          <a:xfrm>
            <a:off x="3739100" y="1352050"/>
            <a:ext cx="35973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Let’s check it in Keras:</a:t>
            </a:r>
            <a:endParaRPr sz="1800"/>
          </a:p>
        </p:txBody>
      </p:sp>
      <p:pic>
        <p:nvPicPr>
          <p:cNvPr id="1181" name="Google Shape;1181;p89"/>
          <p:cNvPicPr preferRelativeResize="0"/>
          <p:nvPr/>
        </p:nvPicPr>
        <p:blipFill>
          <a:blip r:embed="rId6">
            <a:alphaModFix/>
          </a:blip>
          <a:stretch>
            <a:fillRect/>
          </a:stretch>
        </p:blipFill>
        <p:spPr>
          <a:xfrm>
            <a:off x="3739100" y="2161925"/>
            <a:ext cx="2840850" cy="2275575"/>
          </a:xfrm>
          <a:prstGeom prst="rect">
            <a:avLst/>
          </a:prstGeom>
          <a:noFill/>
          <a:ln>
            <a:noFill/>
          </a:ln>
        </p:spPr>
      </p:pic>
      <p:cxnSp>
        <p:nvCxnSpPr>
          <p:cNvPr id="1182" name="Google Shape;1182;p89"/>
          <p:cNvCxnSpPr/>
          <p:nvPr/>
        </p:nvCxnSpPr>
        <p:spPr>
          <a:xfrm flipH="1">
            <a:off x="6104950" y="1763225"/>
            <a:ext cx="1098600" cy="398700"/>
          </a:xfrm>
          <a:prstGeom prst="straightConnector1">
            <a:avLst/>
          </a:prstGeom>
          <a:noFill/>
          <a:ln cap="flat" cmpd="sng" w="19050">
            <a:solidFill>
              <a:schemeClr val="dk2"/>
            </a:solidFill>
            <a:prstDash val="solid"/>
            <a:round/>
            <a:headEnd len="med" w="med" type="none"/>
            <a:tailEnd len="med" w="med" type="triangle"/>
          </a:ln>
        </p:spPr>
      </p:cxnSp>
      <p:sp>
        <p:nvSpPr>
          <p:cNvPr id="1183" name="Google Shape;1183;p89"/>
          <p:cNvSpPr txBox="1"/>
          <p:nvPr/>
        </p:nvSpPr>
        <p:spPr>
          <a:xfrm>
            <a:off x="6579950" y="2277125"/>
            <a:ext cx="4164300" cy="51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Learned weights do not </a:t>
            </a:r>
            <a:r>
              <a:rPr lang="en-US" sz="1800"/>
              <a:t>correspond</a:t>
            </a:r>
            <a:r>
              <a:rPr lang="en-US" sz="1800"/>
              <a:t> to anything intuitive (for humans)</a:t>
            </a:r>
            <a:endParaRPr sz="1800"/>
          </a:p>
        </p:txBody>
      </p:sp>
      <p:pic>
        <p:nvPicPr>
          <p:cNvPr id="1184" name="Google Shape;1184;p89"/>
          <p:cNvPicPr preferRelativeResize="0"/>
          <p:nvPr/>
        </p:nvPicPr>
        <p:blipFill>
          <a:blip r:embed="rId7">
            <a:alphaModFix/>
          </a:blip>
          <a:stretch>
            <a:fillRect/>
          </a:stretch>
        </p:blipFill>
        <p:spPr>
          <a:xfrm>
            <a:off x="3739100" y="4529450"/>
            <a:ext cx="2774950" cy="2201800"/>
          </a:xfrm>
          <a:prstGeom prst="rect">
            <a:avLst/>
          </a:prstGeom>
          <a:noFill/>
          <a:ln>
            <a:noFill/>
          </a:ln>
        </p:spPr>
      </p:pic>
      <p:sp>
        <p:nvSpPr>
          <p:cNvPr id="1185" name="Google Shape;1185;p89"/>
          <p:cNvSpPr txBox="1"/>
          <p:nvPr/>
        </p:nvSpPr>
        <p:spPr>
          <a:xfrm>
            <a:off x="6716250" y="4529450"/>
            <a:ext cx="4394700" cy="56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After rotation!</a:t>
            </a:r>
            <a:endParaRPr sz="1800"/>
          </a:p>
        </p:txBody>
      </p:sp>
      <p:pic>
        <p:nvPicPr>
          <p:cNvPr id="1186" name="Google Shape;1186;p89"/>
          <p:cNvPicPr preferRelativeResize="0"/>
          <p:nvPr/>
        </p:nvPicPr>
        <p:blipFill>
          <a:blip r:embed="rId8">
            <a:alphaModFix/>
          </a:blip>
          <a:stretch>
            <a:fillRect/>
          </a:stretch>
        </p:blipFill>
        <p:spPr>
          <a:xfrm>
            <a:off x="6716250" y="3086100"/>
            <a:ext cx="684281" cy="608250"/>
          </a:xfrm>
          <a:prstGeom prst="rect">
            <a:avLst/>
          </a:prstGeom>
          <a:noFill/>
          <a:ln>
            <a:noFill/>
          </a:ln>
        </p:spPr>
      </p:pic>
      <p:pic>
        <p:nvPicPr>
          <p:cNvPr id="1187" name="Google Shape;1187;p89"/>
          <p:cNvPicPr preferRelativeResize="0"/>
          <p:nvPr/>
        </p:nvPicPr>
        <p:blipFill>
          <a:blip r:embed="rId9">
            <a:alphaModFix/>
          </a:blip>
          <a:stretch>
            <a:fillRect/>
          </a:stretch>
        </p:blipFill>
        <p:spPr>
          <a:xfrm>
            <a:off x="6716250" y="5030800"/>
            <a:ext cx="2009575" cy="5753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par>
                                <p:cTn fill="hold" nodeType="with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par>
                                <p:cTn fill="hold" nodeType="with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90"/>
          <p:cNvSpPr txBox="1"/>
          <p:nvPr>
            <p:ph type="title"/>
          </p:nvPr>
        </p:nvSpPr>
        <p:spPr>
          <a:xfrm>
            <a:off x="911424" y="577603"/>
            <a:ext cx="10369200" cy="561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Epilogue</a:t>
            </a:r>
            <a:r>
              <a:rPr lang="en-US"/>
              <a:t>: The neural nets “paradox”</a:t>
            </a:r>
            <a:endParaRPr/>
          </a:p>
        </p:txBody>
      </p:sp>
      <p:sp>
        <p:nvSpPr>
          <p:cNvPr id="1193" name="Google Shape;1193;p90"/>
          <p:cNvSpPr txBox="1"/>
          <p:nvPr/>
        </p:nvSpPr>
        <p:spPr>
          <a:xfrm>
            <a:off x="380975" y="1364500"/>
            <a:ext cx="3659400" cy="43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Given the input image:</a:t>
            </a:r>
            <a:endParaRPr sz="1800"/>
          </a:p>
        </p:txBody>
      </p:sp>
      <p:pic>
        <p:nvPicPr>
          <p:cNvPr id="1194" name="Google Shape;1194;p90"/>
          <p:cNvPicPr preferRelativeResize="0"/>
          <p:nvPr/>
        </p:nvPicPr>
        <p:blipFill>
          <a:blip r:embed="rId3">
            <a:alphaModFix/>
          </a:blip>
          <a:stretch>
            <a:fillRect/>
          </a:stretch>
        </p:blipFill>
        <p:spPr>
          <a:xfrm>
            <a:off x="480225" y="1759900"/>
            <a:ext cx="2009575" cy="1934450"/>
          </a:xfrm>
          <a:prstGeom prst="rect">
            <a:avLst/>
          </a:prstGeom>
          <a:noFill/>
          <a:ln>
            <a:noFill/>
          </a:ln>
        </p:spPr>
      </p:pic>
      <p:pic>
        <p:nvPicPr>
          <p:cNvPr id="1195" name="Google Shape;1195;p90"/>
          <p:cNvPicPr preferRelativeResize="0"/>
          <p:nvPr/>
        </p:nvPicPr>
        <p:blipFill>
          <a:blip r:embed="rId4">
            <a:alphaModFix/>
          </a:blip>
          <a:stretch>
            <a:fillRect/>
          </a:stretch>
        </p:blipFill>
        <p:spPr>
          <a:xfrm>
            <a:off x="521163" y="4275050"/>
            <a:ext cx="1927700" cy="1897022"/>
          </a:xfrm>
          <a:prstGeom prst="rect">
            <a:avLst/>
          </a:prstGeom>
          <a:noFill/>
          <a:ln>
            <a:noFill/>
          </a:ln>
        </p:spPr>
      </p:pic>
      <p:sp>
        <p:nvSpPr>
          <p:cNvPr id="1196" name="Google Shape;1196;p90"/>
          <p:cNvSpPr txBox="1"/>
          <p:nvPr/>
        </p:nvSpPr>
        <p:spPr>
          <a:xfrm>
            <a:off x="2735475" y="1306000"/>
            <a:ext cx="4431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endParaRPr b="1" baseline="-25000" sz="2400"/>
          </a:p>
        </p:txBody>
      </p:sp>
      <p:sp>
        <p:nvSpPr>
          <p:cNvPr id="1197" name="Google Shape;1197;p90"/>
          <p:cNvSpPr txBox="1"/>
          <p:nvPr/>
        </p:nvSpPr>
        <p:spPr>
          <a:xfrm>
            <a:off x="803775" y="3785338"/>
            <a:ext cx="1720800" cy="39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x</a:t>
            </a:r>
            <a:r>
              <a:rPr b="1" baseline="-25000" lang="en-US" sz="2400"/>
              <a:t>i</a:t>
            </a:r>
            <a:r>
              <a:rPr b="1" lang="en-US" sz="2400"/>
              <a:t>’ = Rx</a:t>
            </a:r>
            <a:r>
              <a:rPr b="1" baseline="-25000" lang="en-US" sz="2400"/>
              <a:t>i</a:t>
            </a:r>
            <a:endParaRPr b="1" baseline="-25000" sz="2400"/>
          </a:p>
        </p:txBody>
      </p:sp>
      <p:sp>
        <p:nvSpPr>
          <p:cNvPr id="1198" name="Google Shape;1198;p90"/>
          <p:cNvSpPr txBox="1"/>
          <p:nvPr/>
        </p:nvSpPr>
        <p:spPr>
          <a:xfrm>
            <a:off x="3526475" y="1515150"/>
            <a:ext cx="6344100" cy="12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Ok, but what we can learn from that?</a:t>
            </a:r>
            <a:endParaRPr sz="1800">
              <a:solidFill>
                <a:schemeClr val="accent2"/>
              </a:solidFill>
            </a:endParaRPr>
          </a:p>
        </p:txBody>
      </p:sp>
      <p:sp>
        <p:nvSpPr>
          <p:cNvPr id="1199" name="Google Shape;1199;p90"/>
          <p:cNvSpPr txBox="1"/>
          <p:nvPr/>
        </p:nvSpPr>
        <p:spPr>
          <a:xfrm>
            <a:off x="3623925" y="1993600"/>
            <a:ext cx="6627600" cy="51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US" sz="1800">
                <a:solidFill>
                  <a:schemeClr val="dk1"/>
                </a:solidFill>
              </a:rPr>
              <a:t>NNs do not capture spatial correlations in data</a:t>
            </a:r>
            <a:endParaRPr sz="1800">
              <a:solidFill>
                <a:schemeClr val="dk1"/>
              </a:solidFill>
            </a:endParaRPr>
          </a:p>
          <a:p>
            <a:pPr indent="0" lvl="0" marL="0">
              <a:spcBef>
                <a:spcPts val="0"/>
              </a:spcBef>
              <a:spcAft>
                <a:spcPts val="0"/>
              </a:spcAft>
              <a:buNone/>
            </a:pPr>
            <a:r>
              <a:t/>
            </a:r>
            <a:endParaRPr sz="1800">
              <a:solidFill>
                <a:schemeClr val="dk1"/>
              </a:solidFill>
            </a:endParaRPr>
          </a:p>
        </p:txBody>
      </p:sp>
      <p:sp>
        <p:nvSpPr>
          <p:cNvPr id="1200" name="Google Shape;1200;p90"/>
          <p:cNvSpPr txBox="1"/>
          <p:nvPr/>
        </p:nvSpPr>
        <p:spPr>
          <a:xfrm>
            <a:off x="3623925" y="5034400"/>
            <a:ext cx="5608800" cy="51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US" sz="1800">
                <a:solidFill>
                  <a:schemeClr val="dk1"/>
                </a:solidFill>
              </a:rPr>
              <a:t>For images use CNNs! Next talk :)</a:t>
            </a:r>
            <a:endParaRPr sz="1800">
              <a:solidFill>
                <a:schemeClr val="dk1"/>
              </a:solidFill>
            </a:endParaRPr>
          </a:p>
          <a:p>
            <a:pPr indent="0" lvl="0" marL="0" rtl="0">
              <a:spcBef>
                <a:spcPts val="0"/>
              </a:spcBef>
              <a:spcAft>
                <a:spcPts val="0"/>
              </a:spcAft>
              <a:buNone/>
            </a:pPr>
            <a:r>
              <a:t/>
            </a:r>
            <a:endParaRPr sz="1800">
              <a:solidFill>
                <a:schemeClr val="dk1"/>
              </a:solidFill>
            </a:endParaRPr>
          </a:p>
        </p:txBody>
      </p:sp>
      <p:sp>
        <p:nvSpPr>
          <p:cNvPr id="1201" name="Google Shape;1201;p90"/>
          <p:cNvSpPr txBox="1"/>
          <p:nvPr/>
        </p:nvSpPr>
        <p:spPr>
          <a:xfrm>
            <a:off x="3623925" y="2450800"/>
            <a:ext cx="6627600" cy="650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Char char="●"/>
            </a:pPr>
            <a:r>
              <a:rPr lang="en-US" sz="1800">
                <a:solidFill>
                  <a:schemeClr val="dk1"/>
                </a:solidFill>
              </a:rPr>
              <a:t>NNs are not translational and rotational invariant, small shift in the image is enough to get wrong predictions</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342900" lvl="0" marL="457200" rtl="0">
              <a:spcBef>
                <a:spcPts val="0"/>
              </a:spcBef>
              <a:spcAft>
                <a:spcPts val="0"/>
              </a:spcAft>
              <a:buClr>
                <a:schemeClr val="dk1"/>
              </a:buClr>
              <a:buSzPts val="1800"/>
              <a:buChar char="●"/>
            </a:pPr>
            <a:r>
              <a:rPr lang="en-US" sz="1800">
                <a:solidFill>
                  <a:schemeClr val="dk1"/>
                </a:solidFill>
              </a:rPr>
              <a:t>The same with scaling </a:t>
            </a:r>
            <a:endParaRPr sz="1800">
              <a:solidFill>
                <a:schemeClr val="dk1"/>
              </a:solidFill>
            </a:endParaRPr>
          </a:p>
        </p:txBody>
      </p:sp>
      <p:sp>
        <p:nvSpPr>
          <p:cNvPr id="1202" name="Google Shape;1202;p90"/>
          <p:cNvSpPr txBox="1"/>
          <p:nvPr/>
        </p:nvSpPr>
        <p:spPr>
          <a:xfrm>
            <a:off x="3579625" y="4549000"/>
            <a:ext cx="6344100" cy="5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chemeClr val="accent2"/>
                </a:solidFill>
              </a:rPr>
              <a:t>Ok, how we can solve those problems?</a:t>
            </a:r>
            <a:endParaRPr sz="18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91"/>
          <p:cNvSpPr txBox="1"/>
          <p:nvPr>
            <p:ph type="title"/>
          </p:nvPr>
        </p:nvSpPr>
        <p:spPr>
          <a:xfrm>
            <a:off x="911424" y="577603"/>
            <a:ext cx="10369152" cy="56160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39FDA"/>
              </a:buClr>
              <a:buFont typeface="Arial"/>
              <a:buNone/>
            </a:pPr>
            <a:r>
              <a:rPr lang="en-US" sz="4050"/>
              <a:t>References</a:t>
            </a:r>
            <a:endParaRPr b="0" i="0" sz="4050" u="none" cap="none" strike="noStrike">
              <a:solidFill>
                <a:srgbClr val="139FDA"/>
              </a:solidFill>
              <a:latin typeface="Arial"/>
              <a:ea typeface="Arial"/>
              <a:cs typeface="Arial"/>
              <a:sym typeface="Arial"/>
            </a:endParaRPr>
          </a:p>
        </p:txBody>
      </p:sp>
      <p:sp>
        <p:nvSpPr>
          <p:cNvPr id="1208" name="Google Shape;1208;p91"/>
          <p:cNvSpPr txBox="1"/>
          <p:nvPr>
            <p:ph idx="2" type="body"/>
          </p:nvPr>
        </p:nvSpPr>
        <p:spPr>
          <a:xfrm>
            <a:off x="911425" y="1772822"/>
            <a:ext cx="10369200" cy="285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b="0">
              <a:solidFill>
                <a:schemeClr val="dk1"/>
              </a:solidFill>
            </a:endParaRPr>
          </a:p>
          <a:p>
            <a:pPr indent="0" lvl="0" marL="0" rtl="0" algn="l">
              <a:spcBef>
                <a:spcPts val="0"/>
              </a:spcBef>
              <a:spcAft>
                <a:spcPts val="0"/>
              </a:spcAft>
              <a:buClr>
                <a:schemeClr val="dk1"/>
              </a:buClr>
              <a:buSzPts val="1100"/>
              <a:buFont typeface="Arial"/>
              <a:buNone/>
            </a:pPr>
            <a:r>
              <a:t/>
            </a:r>
            <a:endParaRPr b="0">
              <a:solidFill>
                <a:schemeClr val="dk1"/>
              </a:solidFill>
            </a:endParaRPr>
          </a:p>
          <a:p>
            <a:pPr indent="-342900" lvl="0" marL="342900" marR="0" rtl="0" algn="ctr">
              <a:spcBef>
                <a:spcPts val="0"/>
              </a:spcBef>
              <a:spcAft>
                <a:spcPts val="0"/>
              </a:spcAft>
              <a:buClr>
                <a:srgbClr val="595959"/>
              </a:buClr>
              <a:buFont typeface="Arial"/>
              <a:buNone/>
            </a:pPr>
            <a:r>
              <a:t/>
            </a:r>
            <a:endParaRPr/>
          </a:p>
        </p:txBody>
      </p:sp>
      <p:sp>
        <p:nvSpPr>
          <p:cNvPr id="1209" name="Google Shape;1209;p91"/>
          <p:cNvSpPr txBox="1"/>
          <p:nvPr/>
        </p:nvSpPr>
        <p:spPr>
          <a:xfrm>
            <a:off x="644425" y="1726425"/>
            <a:ext cx="10636200" cy="2904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u="sng">
                <a:solidFill>
                  <a:schemeClr val="hlink"/>
                </a:solidFill>
                <a:hlinkClick r:id="rId3"/>
              </a:rPr>
              <a:t>http://uvadlc.github.io/lectures/lecture1.pdf</a:t>
            </a:r>
            <a:endParaRPr/>
          </a:p>
          <a:p>
            <a:pPr indent="-317500" lvl="0" marL="457200" rtl="0">
              <a:spcBef>
                <a:spcPts val="0"/>
              </a:spcBef>
              <a:spcAft>
                <a:spcPts val="0"/>
              </a:spcAft>
              <a:buSzPts val="1400"/>
              <a:buChar char="●"/>
            </a:pPr>
            <a:r>
              <a:rPr lang="en-US" u="sng">
                <a:solidFill>
                  <a:schemeClr val="hlink"/>
                </a:solidFill>
                <a:hlinkClick r:id="rId4"/>
              </a:rPr>
              <a:t>https://chaosmail.github.io/deeplearning/2016/10/22/intro-to-deep-learning-for-computer-vision/</a:t>
            </a:r>
            <a:endParaRPr/>
          </a:p>
          <a:p>
            <a:pPr indent="-317500" lvl="0" marL="457200" rtl="0">
              <a:spcBef>
                <a:spcPts val="0"/>
              </a:spcBef>
              <a:spcAft>
                <a:spcPts val="0"/>
              </a:spcAft>
              <a:buSzPts val="1400"/>
              <a:buChar char="●"/>
            </a:pPr>
            <a:r>
              <a:rPr lang="en-US" u="sng">
                <a:solidFill>
                  <a:schemeClr val="hlink"/>
                </a:solidFill>
                <a:hlinkClick r:id="rId5"/>
              </a:rPr>
              <a:t>http://karpathy.github.io/2016/05/31/rl/</a:t>
            </a:r>
            <a:endParaRPr/>
          </a:p>
          <a:p>
            <a:pPr indent="-317500" lvl="0" marL="457200" rtl="0">
              <a:spcBef>
                <a:spcPts val="0"/>
              </a:spcBef>
              <a:spcAft>
                <a:spcPts val="0"/>
              </a:spcAft>
              <a:buSzPts val="1400"/>
              <a:buChar char="●"/>
            </a:pPr>
            <a:r>
              <a:rPr lang="en-US" u="sng">
                <a:solidFill>
                  <a:schemeClr val="hlink"/>
                </a:solidFill>
                <a:hlinkClick r:id="rId6"/>
              </a:rPr>
              <a:t>https://culurciello.github.io/tech/2016/06/04/nets.html</a:t>
            </a:r>
            <a:endParaRPr/>
          </a:p>
          <a:p>
            <a:pPr indent="-317500" lvl="0" marL="457200" rtl="0">
              <a:spcBef>
                <a:spcPts val="0"/>
              </a:spcBef>
              <a:spcAft>
                <a:spcPts val="0"/>
              </a:spcAft>
              <a:buSzPts val="1400"/>
              <a:buChar char="●"/>
            </a:pPr>
            <a:r>
              <a:rPr lang="en-US" u="sng">
                <a:solidFill>
                  <a:schemeClr val="hlink"/>
                </a:solidFill>
                <a:hlinkClick r:id="rId7"/>
              </a:rPr>
              <a:t>http://www.asimovinstitute.org/neural-network-zoo/</a:t>
            </a:r>
            <a:endParaRPr/>
          </a:p>
          <a:p>
            <a:pPr indent="-317500" lvl="0" marL="457200" rtl="0">
              <a:spcBef>
                <a:spcPts val="0"/>
              </a:spcBef>
              <a:spcAft>
                <a:spcPts val="0"/>
              </a:spcAft>
              <a:buSzPts val="1400"/>
              <a:buChar char="●"/>
            </a:pPr>
            <a:r>
              <a:rPr lang="en-US" u="sng">
                <a:solidFill>
                  <a:schemeClr val="hlink"/>
                </a:solidFill>
                <a:hlinkClick r:id="rId8"/>
              </a:rPr>
              <a:t>https://blog.acolyer.org/2017/03/24/a-miscellany-of-fun-deep-learning-papers/</a:t>
            </a:r>
            <a:r>
              <a:rPr lang="en-US"/>
              <a:t> importance of loss function</a:t>
            </a:r>
            <a:endParaRPr/>
          </a:p>
          <a:p>
            <a:pPr indent="-317500" lvl="0" marL="457200" rtl="0">
              <a:spcBef>
                <a:spcPts val="0"/>
              </a:spcBef>
              <a:spcAft>
                <a:spcPts val="0"/>
              </a:spcAft>
              <a:buSzPts val="1400"/>
              <a:buChar char="●"/>
            </a:pPr>
            <a:r>
              <a:rPr lang="en-US" u="sng">
                <a:solidFill>
                  <a:schemeClr val="hlink"/>
                </a:solidFill>
                <a:hlinkClick r:id="rId9"/>
              </a:rPr>
              <a:t>http://cs231n.github.io/linear-classify/</a:t>
            </a:r>
            <a:endParaRPr/>
          </a:p>
          <a:p>
            <a:pPr indent="-317500" lvl="0" marL="457200" rtl="0">
              <a:spcBef>
                <a:spcPts val="0"/>
              </a:spcBef>
              <a:spcAft>
                <a:spcPts val="0"/>
              </a:spcAft>
              <a:buSzPts val="1400"/>
              <a:buChar char="●"/>
            </a:pPr>
            <a:r>
              <a:rPr lang="en-US"/>
              <a:t>http://sebastianruder.com/optimizing-gradient-descent/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92"/>
          <p:cNvSpPr txBox="1"/>
          <p:nvPr>
            <p:ph idx="1" type="body"/>
          </p:nvPr>
        </p:nvSpPr>
        <p:spPr>
          <a:xfrm>
            <a:off x="307925" y="966872"/>
            <a:ext cx="3296400" cy="476400"/>
          </a:xfrm>
          <a:prstGeom prst="rect">
            <a:avLst/>
          </a:prstGeom>
          <a:noFill/>
          <a:ln>
            <a:noFill/>
          </a:ln>
        </p:spPr>
        <p:txBody>
          <a:bodyPr anchorCtr="0" anchor="t" bIns="45700" lIns="91425" spcFirstLastPara="1" rIns="91425" wrap="square" tIns="45700">
            <a:noAutofit/>
          </a:bodyPr>
          <a:lstStyle/>
          <a:p>
            <a:pPr indent="-381000" lvl="0" marL="457200" marR="0" rtl="0" algn="just">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DL is fun!</a:t>
            </a:r>
            <a:endParaRPr b="0" sz="2400">
              <a:latin typeface="Times New Roman"/>
              <a:ea typeface="Times New Roman"/>
              <a:cs typeface="Times New Roman"/>
              <a:sym typeface="Times New Roman"/>
            </a:endParaRPr>
          </a:p>
        </p:txBody>
      </p:sp>
      <p:sp>
        <p:nvSpPr>
          <p:cNvPr id="1215" name="Google Shape;1215;p92"/>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pic>
        <p:nvPicPr>
          <p:cNvPr id="1216" name="Google Shape;1216;p92"/>
          <p:cNvPicPr preferRelativeResize="0"/>
          <p:nvPr/>
        </p:nvPicPr>
        <p:blipFill>
          <a:blip r:embed="rId3">
            <a:alphaModFix/>
          </a:blip>
          <a:stretch>
            <a:fillRect/>
          </a:stretch>
        </p:blipFill>
        <p:spPr>
          <a:xfrm>
            <a:off x="0" y="1668375"/>
            <a:ext cx="11996874" cy="2849250"/>
          </a:xfrm>
          <a:prstGeom prst="rect">
            <a:avLst/>
          </a:prstGeom>
          <a:noFill/>
          <a:ln>
            <a:noFill/>
          </a:ln>
        </p:spPr>
      </p:pic>
      <p:sp>
        <p:nvSpPr>
          <p:cNvPr id="1217" name="Google Shape;1217;p92"/>
          <p:cNvSpPr txBox="1"/>
          <p:nvPr/>
        </p:nvSpPr>
        <p:spPr>
          <a:xfrm>
            <a:off x="2587901" y="4683975"/>
            <a:ext cx="7116900" cy="8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800" u="sng">
                <a:solidFill>
                  <a:schemeClr val="hlink"/>
                </a:solidFill>
                <a:hlinkClick r:id="rId4"/>
              </a:rPr>
              <a:t>Deep Photo Style Transfer</a:t>
            </a:r>
            <a:r>
              <a:rPr lang="en-US" sz="1800"/>
              <a:t> paper from 22 March 2017 !</a:t>
            </a:r>
            <a:endParaRPr sz="1800"/>
          </a:p>
          <a:p>
            <a:pPr indent="0" lvl="0" marL="0" rtl="0">
              <a:spcBef>
                <a:spcPts val="0"/>
              </a:spcBef>
              <a:spcAft>
                <a:spcPts val="0"/>
              </a:spcAft>
              <a:buNone/>
            </a:pPr>
            <a:r>
              <a:rPr b="1" lang="en-US" sz="1800"/>
              <a:t>Project page</a:t>
            </a:r>
            <a:r>
              <a:rPr lang="en-US" sz="1800"/>
              <a:t>: </a:t>
            </a:r>
            <a:r>
              <a:rPr lang="en-US" sz="1800" u="sng">
                <a:solidFill>
                  <a:schemeClr val="hlink"/>
                </a:solidFill>
                <a:hlinkClick r:id="rId5"/>
              </a:rPr>
              <a:t>https://github.com/luanfujun/deep-photo-styletransfer</a:t>
            </a:r>
            <a:endParaRPr sz="1800"/>
          </a:p>
        </p:txBody>
      </p:sp>
      <p:sp>
        <p:nvSpPr>
          <p:cNvPr id="1218" name="Google Shape;1218;p92"/>
          <p:cNvSpPr txBox="1"/>
          <p:nvPr/>
        </p:nvSpPr>
        <p:spPr>
          <a:xfrm>
            <a:off x="1571225" y="1428075"/>
            <a:ext cx="2477100" cy="24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Input</a:t>
            </a:r>
            <a:endParaRPr b="1" sz="1800"/>
          </a:p>
        </p:txBody>
      </p:sp>
      <p:sp>
        <p:nvSpPr>
          <p:cNvPr id="1219" name="Google Shape;1219;p92"/>
          <p:cNvSpPr txBox="1"/>
          <p:nvPr/>
        </p:nvSpPr>
        <p:spPr>
          <a:xfrm>
            <a:off x="5375025" y="1428075"/>
            <a:ext cx="2477100" cy="24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Reference</a:t>
            </a:r>
            <a:endParaRPr b="1" sz="1800"/>
          </a:p>
        </p:txBody>
      </p:sp>
      <p:sp>
        <p:nvSpPr>
          <p:cNvPr id="1220" name="Google Shape;1220;p92"/>
          <p:cNvSpPr txBox="1"/>
          <p:nvPr/>
        </p:nvSpPr>
        <p:spPr>
          <a:xfrm>
            <a:off x="8873250" y="1428075"/>
            <a:ext cx="2477100" cy="24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Output</a:t>
            </a:r>
            <a:endParaRPr b="1" sz="1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93"/>
          <p:cNvSpPr txBox="1"/>
          <p:nvPr>
            <p:ph idx="1" type="body"/>
          </p:nvPr>
        </p:nvSpPr>
        <p:spPr>
          <a:xfrm>
            <a:off x="220200" y="966850"/>
            <a:ext cx="9564300" cy="811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Learning is a mathematical process of tuning our DL architecture to achieve some desired target </a:t>
            </a:r>
            <a:endParaRPr sz="2400">
              <a:latin typeface="Times New Roman"/>
              <a:ea typeface="Times New Roman"/>
              <a:cs typeface="Times New Roman"/>
              <a:sym typeface="Times New Roman"/>
            </a:endParaRPr>
          </a:p>
        </p:txBody>
      </p:sp>
      <p:sp>
        <p:nvSpPr>
          <p:cNvPr id="1226" name="Google Shape;1226;p93"/>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Learning process</a:t>
            </a:r>
            <a:endParaRPr sz="4050"/>
          </a:p>
        </p:txBody>
      </p:sp>
      <p:sp>
        <p:nvSpPr>
          <p:cNvPr id="1227" name="Google Shape;1227;p93"/>
          <p:cNvSpPr txBox="1"/>
          <p:nvPr/>
        </p:nvSpPr>
        <p:spPr>
          <a:xfrm>
            <a:off x="220200" y="1969675"/>
            <a:ext cx="7846800" cy="51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latin typeface="Times New Roman"/>
                <a:ea typeface="Times New Roman"/>
                <a:cs typeface="Times New Roman"/>
                <a:sym typeface="Times New Roman"/>
              </a:rPr>
              <a:t>We can distinguish few types of learning strategies:</a:t>
            </a:r>
            <a:endParaRPr sz="2400">
              <a:latin typeface="Times New Roman"/>
              <a:ea typeface="Times New Roman"/>
              <a:cs typeface="Times New Roman"/>
              <a:sym typeface="Times New Roman"/>
            </a:endParaRPr>
          </a:p>
        </p:txBody>
      </p:sp>
      <p:sp>
        <p:nvSpPr>
          <p:cNvPr id="1228" name="Google Shape;1228;p93"/>
          <p:cNvSpPr txBox="1"/>
          <p:nvPr/>
        </p:nvSpPr>
        <p:spPr>
          <a:xfrm>
            <a:off x="279100" y="2575725"/>
            <a:ext cx="5320800" cy="1204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supervised learning</a:t>
            </a:r>
            <a:r>
              <a:rPr lang="en-US" sz="1800"/>
              <a:t> (today’s workshop!) - neural networks, CNNs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US" sz="1800">
                <a:solidFill>
                  <a:schemeClr val="dk1"/>
                </a:solidFill>
              </a:rPr>
              <a:t>unsupervised learning - Autoencoders, RBMs</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342900" lvl="0" marL="457200" rtl="0">
              <a:spcBef>
                <a:spcPts val="0"/>
              </a:spcBef>
              <a:spcAft>
                <a:spcPts val="0"/>
              </a:spcAft>
              <a:buClr>
                <a:schemeClr val="dk1"/>
              </a:buClr>
              <a:buSzPts val="1800"/>
              <a:buChar char="●"/>
            </a:pPr>
            <a:r>
              <a:rPr lang="en-US" sz="1800">
                <a:solidFill>
                  <a:schemeClr val="dk1"/>
                </a:solidFill>
              </a:rPr>
              <a:t>semi-supervised learning - mix of above</a:t>
            </a:r>
            <a:endParaRPr sz="1800">
              <a:solidFill>
                <a:schemeClr val="dk1"/>
              </a:solidFill>
            </a:endParaRPr>
          </a:p>
          <a:p>
            <a:pPr indent="0" lvl="0" marL="0" rtl="0">
              <a:spcBef>
                <a:spcPts val="0"/>
              </a:spcBef>
              <a:spcAft>
                <a:spcPts val="0"/>
              </a:spcAft>
              <a:buNone/>
            </a:pPr>
            <a:r>
              <a:t/>
            </a:r>
            <a:endParaRPr sz="1800">
              <a:solidFill>
                <a:schemeClr val="dk1"/>
              </a:solidFill>
            </a:endParaRPr>
          </a:p>
          <a:p>
            <a:pPr indent="-342900" lvl="0" marL="457200" rtl="0">
              <a:spcBef>
                <a:spcPts val="0"/>
              </a:spcBef>
              <a:spcAft>
                <a:spcPts val="0"/>
              </a:spcAft>
              <a:buClr>
                <a:schemeClr val="dk1"/>
              </a:buClr>
              <a:buSzPts val="1800"/>
              <a:buChar char="●"/>
            </a:pPr>
            <a:r>
              <a:rPr lang="en-US" sz="1800">
                <a:solidFill>
                  <a:schemeClr val="dk1"/>
                </a:solidFill>
              </a:rPr>
              <a:t>reinforcement learning - agents must act to maximize the rewards</a:t>
            </a:r>
            <a:endParaRPr b="1" sz="1800">
              <a:solidFill>
                <a:srgbClr val="CC0000"/>
              </a:solidFill>
            </a:endParaRPr>
          </a:p>
        </p:txBody>
      </p:sp>
      <p:pic>
        <p:nvPicPr>
          <p:cNvPr id="1229" name="Google Shape;1229;p93"/>
          <p:cNvPicPr preferRelativeResize="0"/>
          <p:nvPr/>
        </p:nvPicPr>
        <p:blipFill>
          <a:blip r:embed="rId3">
            <a:alphaModFix/>
          </a:blip>
          <a:stretch>
            <a:fillRect/>
          </a:stretch>
        </p:blipFill>
        <p:spPr>
          <a:xfrm>
            <a:off x="5675100" y="2851375"/>
            <a:ext cx="6323975" cy="3037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94"/>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235" name="Google Shape;1235;p94"/>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Dropout - 2014</a:t>
            </a:r>
            <a:endParaRPr i="1" sz="1800"/>
          </a:p>
        </p:txBody>
      </p:sp>
      <p:sp>
        <p:nvSpPr>
          <p:cNvPr id="1236" name="Google Shape;1236;p94"/>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0" lvl="0" marL="0" rtl="0">
              <a:spcBef>
                <a:spcPts val="0"/>
              </a:spcBef>
              <a:spcAft>
                <a:spcPts val="0"/>
              </a:spcAft>
              <a:buNone/>
            </a:pPr>
            <a:r>
              <a:t/>
            </a:r>
            <a:endParaRPr i="1" sz="1800"/>
          </a:p>
        </p:txBody>
      </p:sp>
      <p:pic>
        <p:nvPicPr>
          <p:cNvPr id="1237" name="Google Shape;1237;p94"/>
          <p:cNvPicPr preferRelativeResize="0"/>
          <p:nvPr/>
        </p:nvPicPr>
        <p:blipFill>
          <a:blip r:embed="rId3">
            <a:alphaModFix/>
          </a:blip>
          <a:stretch>
            <a:fillRect/>
          </a:stretch>
        </p:blipFill>
        <p:spPr>
          <a:xfrm>
            <a:off x="2973025" y="837488"/>
            <a:ext cx="5315051" cy="1579575"/>
          </a:xfrm>
          <a:prstGeom prst="rect">
            <a:avLst/>
          </a:prstGeom>
          <a:noFill/>
          <a:ln>
            <a:noFill/>
          </a:ln>
        </p:spPr>
      </p:pic>
      <p:sp>
        <p:nvSpPr>
          <p:cNvPr id="1238" name="Google Shape;1238;p94"/>
          <p:cNvSpPr txBox="1"/>
          <p:nvPr/>
        </p:nvSpPr>
        <p:spPr>
          <a:xfrm>
            <a:off x="6858000" y="3010250"/>
            <a:ext cx="2978700" cy="64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Standard Neuron:</a:t>
            </a:r>
            <a:endParaRPr sz="1800"/>
          </a:p>
        </p:txBody>
      </p:sp>
      <p:pic>
        <p:nvPicPr>
          <p:cNvPr id="1239" name="Google Shape;1239;p94"/>
          <p:cNvPicPr preferRelativeResize="0"/>
          <p:nvPr/>
        </p:nvPicPr>
        <p:blipFill>
          <a:blip r:embed="rId4">
            <a:alphaModFix/>
          </a:blip>
          <a:stretch>
            <a:fillRect/>
          </a:stretch>
        </p:blipFill>
        <p:spPr>
          <a:xfrm>
            <a:off x="6858000" y="3460550"/>
            <a:ext cx="3538627" cy="932400"/>
          </a:xfrm>
          <a:prstGeom prst="rect">
            <a:avLst/>
          </a:prstGeom>
          <a:noFill/>
          <a:ln>
            <a:noFill/>
          </a:ln>
        </p:spPr>
      </p:pic>
      <p:sp>
        <p:nvSpPr>
          <p:cNvPr id="1240" name="Google Shape;1240;p94"/>
          <p:cNvSpPr txBox="1"/>
          <p:nvPr/>
        </p:nvSpPr>
        <p:spPr>
          <a:xfrm>
            <a:off x="6858000" y="4392950"/>
            <a:ext cx="4108500" cy="64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Standard Neuron with dropout:</a:t>
            </a:r>
            <a:endParaRPr sz="1800"/>
          </a:p>
        </p:txBody>
      </p:sp>
      <p:pic>
        <p:nvPicPr>
          <p:cNvPr id="1241" name="Google Shape;1241;p94"/>
          <p:cNvPicPr preferRelativeResize="0"/>
          <p:nvPr/>
        </p:nvPicPr>
        <p:blipFill>
          <a:blip r:embed="rId5">
            <a:alphaModFix/>
          </a:blip>
          <a:stretch>
            <a:fillRect/>
          </a:stretch>
        </p:blipFill>
        <p:spPr>
          <a:xfrm>
            <a:off x="6802675" y="4875175"/>
            <a:ext cx="3538625" cy="1898615"/>
          </a:xfrm>
          <a:prstGeom prst="rect">
            <a:avLst/>
          </a:prstGeom>
          <a:noFill/>
          <a:ln>
            <a:noFill/>
          </a:ln>
        </p:spPr>
      </p:pic>
      <p:cxnSp>
        <p:nvCxnSpPr>
          <p:cNvPr id="1242" name="Google Shape;1242;p94"/>
          <p:cNvCxnSpPr/>
          <p:nvPr/>
        </p:nvCxnSpPr>
        <p:spPr>
          <a:xfrm flipH="1">
            <a:off x="9789400" y="4866975"/>
            <a:ext cx="481800" cy="244800"/>
          </a:xfrm>
          <a:prstGeom prst="straightConnector1">
            <a:avLst/>
          </a:prstGeom>
          <a:noFill/>
          <a:ln cap="flat" cmpd="sng" w="19050">
            <a:solidFill>
              <a:schemeClr val="dk2"/>
            </a:solidFill>
            <a:prstDash val="solid"/>
            <a:round/>
            <a:headEnd len="med" w="med" type="none"/>
            <a:tailEnd len="med" w="med" type="triangle"/>
          </a:ln>
        </p:spPr>
      </p:cxnSp>
      <p:sp>
        <p:nvSpPr>
          <p:cNvPr id="1243" name="Google Shape;1243;p94"/>
          <p:cNvSpPr txBox="1"/>
          <p:nvPr/>
        </p:nvSpPr>
        <p:spPr>
          <a:xfrm>
            <a:off x="10341300" y="4329450"/>
            <a:ext cx="1817100" cy="47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solidFill>
                  <a:schemeClr val="accent1"/>
                </a:solidFill>
              </a:rPr>
              <a:t>binary mask created with probability p</a:t>
            </a:r>
            <a:endParaRPr sz="1800">
              <a:solidFill>
                <a:schemeClr val="accent1"/>
              </a:solidFill>
            </a:endParaRPr>
          </a:p>
        </p:txBody>
      </p:sp>
      <p:pic>
        <p:nvPicPr>
          <p:cNvPr id="1244" name="Google Shape;1244;p94"/>
          <p:cNvPicPr preferRelativeResize="0"/>
          <p:nvPr/>
        </p:nvPicPr>
        <p:blipFill>
          <a:blip r:embed="rId6">
            <a:alphaModFix/>
          </a:blip>
          <a:stretch>
            <a:fillRect/>
          </a:stretch>
        </p:blipFill>
        <p:spPr>
          <a:xfrm>
            <a:off x="77050" y="2417038"/>
            <a:ext cx="6497872" cy="2141908"/>
          </a:xfrm>
          <a:prstGeom prst="rect">
            <a:avLst/>
          </a:prstGeom>
          <a:noFill/>
          <a:ln>
            <a:noFill/>
          </a:ln>
        </p:spPr>
      </p:pic>
      <p:pic>
        <p:nvPicPr>
          <p:cNvPr id="1245" name="Google Shape;1245;p94"/>
          <p:cNvPicPr preferRelativeResize="0"/>
          <p:nvPr/>
        </p:nvPicPr>
        <p:blipFill>
          <a:blip r:embed="rId7">
            <a:alphaModFix/>
          </a:blip>
          <a:stretch>
            <a:fillRect/>
          </a:stretch>
        </p:blipFill>
        <p:spPr>
          <a:xfrm>
            <a:off x="642250" y="4526873"/>
            <a:ext cx="5133326" cy="2391826"/>
          </a:xfrm>
          <a:prstGeom prst="rect">
            <a:avLst/>
          </a:prstGeom>
          <a:noFill/>
          <a:ln>
            <a:noFill/>
          </a:ln>
        </p:spPr>
      </p:pic>
      <p:sp>
        <p:nvSpPr>
          <p:cNvPr id="1246" name="Google Shape;1246;p94"/>
          <p:cNvSpPr txBox="1"/>
          <p:nvPr/>
        </p:nvSpPr>
        <p:spPr>
          <a:xfrm>
            <a:off x="6462925" y="6565800"/>
            <a:ext cx="3144600" cy="29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chemeClr val="accent2"/>
                </a:solidFill>
              </a:rPr>
              <a:t>Example in keras</a:t>
            </a:r>
            <a:endParaRPr>
              <a:solidFill>
                <a:schemeClr val="accent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95"/>
          <p:cNvSpPr txBox="1"/>
          <p:nvPr>
            <p:ph idx="1" type="body"/>
          </p:nvPr>
        </p:nvSpPr>
        <p:spPr>
          <a:xfrm>
            <a:off x="307925" y="966872"/>
            <a:ext cx="3296400" cy="476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2. DL is important</a:t>
            </a:r>
            <a:endParaRPr b="0" sz="2400">
              <a:latin typeface="Times New Roman"/>
              <a:ea typeface="Times New Roman"/>
              <a:cs typeface="Times New Roman"/>
              <a:sym typeface="Times New Roman"/>
            </a:endParaRPr>
          </a:p>
        </p:txBody>
      </p:sp>
      <p:sp>
        <p:nvSpPr>
          <p:cNvPr id="1252" name="Google Shape;1252;p95"/>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Why do we need DL?</a:t>
            </a:r>
            <a:endParaRPr sz="4050"/>
          </a:p>
        </p:txBody>
      </p:sp>
      <p:pic>
        <p:nvPicPr>
          <p:cNvPr id="1253" name="Google Shape;1253;p95"/>
          <p:cNvPicPr preferRelativeResize="0"/>
          <p:nvPr/>
        </p:nvPicPr>
        <p:blipFill>
          <a:blip r:embed="rId3">
            <a:alphaModFix/>
          </a:blip>
          <a:stretch>
            <a:fillRect/>
          </a:stretch>
        </p:blipFill>
        <p:spPr>
          <a:xfrm>
            <a:off x="216200" y="1515924"/>
            <a:ext cx="5692849" cy="1963700"/>
          </a:xfrm>
          <a:prstGeom prst="rect">
            <a:avLst/>
          </a:prstGeom>
          <a:noFill/>
          <a:ln>
            <a:noFill/>
          </a:ln>
        </p:spPr>
      </p:pic>
      <p:sp>
        <p:nvSpPr>
          <p:cNvPr id="1254" name="Google Shape;1254;p95"/>
          <p:cNvSpPr txBox="1"/>
          <p:nvPr/>
        </p:nvSpPr>
        <p:spPr>
          <a:xfrm>
            <a:off x="606075" y="3381150"/>
            <a:ext cx="4736700" cy="645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US" u="sng">
                <a:solidFill>
                  <a:schemeClr val="hlink"/>
                </a:solidFill>
                <a:hlinkClick r:id="rId4"/>
              </a:rPr>
              <a:t>“</a:t>
            </a:r>
            <a:r>
              <a:rPr i="1" lang="en-US" u="sng">
                <a:solidFill>
                  <a:schemeClr val="hlink"/>
                </a:solidFill>
                <a:hlinkClick r:id="rId5"/>
              </a:rPr>
              <a:t>DQN achieved human-level performance in almost half of the 50 games to which it was applied”</a:t>
            </a:r>
            <a:endParaRPr i="1"/>
          </a:p>
        </p:txBody>
      </p:sp>
      <p:pic>
        <p:nvPicPr>
          <p:cNvPr id="1255" name="Google Shape;1255;p95"/>
          <p:cNvPicPr preferRelativeResize="0"/>
          <p:nvPr/>
        </p:nvPicPr>
        <p:blipFill>
          <a:blip r:embed="rId6">
            <a:alphaModFix/>
          </a:blip>
          <a:stretch>
            <a:fillRect/>
          </a:stretch>
        </p:blipFill>
        <p:spPr>
          <a:xfrm>
            <a:off x="6523925" y="741775"/>
            <a:ext cx="4169750" cy="3980849"/>
          </a:xfrm>
          <a:prstGeom prst="rect">
            <a:avLst/>
          </a:prstGeom>
          <a:noFill/>
          <a:ln>
            <a:noFill/>
          </a:ln>
        </p:spPr>
      </p:pic>
      <p:sp>
        <p:nvSpPr>
          <p:cNvPr id="1256" name="Google Shape;1256;p95"/>
          <p:cNvSpPr txBox="1"/>
          <p:nvPr/>
        </p:nvSpPr>
        <p:spPr>
          <a:xfrm>
            <a:off x="6483200" y="4848450"/>
            <a:ext cx="5438700" cy="51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a:t>Natural Language Processing e.g. speech recognition task</a:t>
            </a: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068675" y="2817875"/>
            <a:ext cx="78888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Prologue: The basics</a:t>
            </a:r>
            <a:endParaRPr sz="405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96"/>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262" name="Google Shape;1262;p96"/>
          <p:cNvSpPr txBox="1"/>
          <p:nvPr/>
        </p:nvSpPr>
        <p:spPr>
          <a:xfrm>
            <a:off x="158025" y="837500"/>
            <a:ext cx="10547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Parameter norm penalties</a:t>
            </a:r>
            <a:endParaRPr sz="1800"/>
          </a:p>
        </p:txBody>
      </p:sp>
      <p:sp>
        <p:nvSpPr>
          <p:cNvPr id="1263" name="Google Shape;1263;p96"/>
          <p:cNvSpPr txBox="1"/>
          <p:nvPr/>
        </p:nvSpPr>
        <p:spPr>
          <a:xfrm>
            <a:off x="1208875" y="2320775"/>
            <a:ext cx="8272200" cy="58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Regularization has smoothing effect on model parameters:</a:t>
            </a:r>
            <a:endParaRPr sz="1800"/>
          </a:p>
          <a:p>
            <a:pPr indent="0" lvl="0" marL="0" rtl="0">
              <a:spcBef>
                <a:spcPts val="0"/>
              </a:spcBef>
              <a:spcAft>
                <a:spcPts val="0"/>
              </a:spcAft>
              <a:buNone/>
            </a:pPr>
            <a:r>
              <a:t/>
            </a:r>
            <a:endParaRPr sz="1800"/>
          </a:p>
        </p:txBody>
      </p:sp>
      <p:pic>
        <p:nvPicPr>
          <p:cNvPr id="1264" name="Google Shape;1264;p96"/>
          <p:cNvPicPr preferRelativeResize="0"/>
          <p:nvPr/>
        </p:nvPicPr>
        <p:blipFill>
          <a:blip r:embed="rId3">
            <a:alphaModFix/>
          </a:blip>
          <a:stretch>
            <a:fillRect/>
          </a:stretch>
        </p:blipFill>
        <p:spPr>
          <a:xfrm>
            <a:off x="2967575" y="1505975"/>
            <a:ext cx="2720230" cy="845400"/>
          </a:xfrm>
          <a:prstGeom prst="rect">
            <a:avLst/>
          </a:prstGeom>
          <a:noFill/>
          <a:ln>
            <a:noFill/>
          </a:ln>
        </p:spPr>
      </p:pic>
      <p:sp>
        <p:nvSpPr>
          <p:cNvPr id="1265" name="Google Shape;1265;p96"/>
          <p:cNvSpPr txBox="1"/>
          <p:nvPr/>
        </p:nvSpPr>
        <p:spPr>
          <a:xfrm>
            <a:off x="426675" y="1627475"/>
            <a:ext cx="3745200" cy="693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US" sz="1800"/>
              <a:t>L2 regularization</a:t>
            </a:r>
            <a:endParaRPr b="1" sz="1800"/>
          </a:p>
        </p:txBody>
      </p:sp>
      <p:pic>
        <p:nvPicPr>
          <p:cNvPr id="1266" name="Google Shape;1266;p96"/>
          <p:cNvPicPr preferRelativeResize="0"/>
          <p:nvPr/>
        </p:nvPicPr>
        <p:blipFill>
          <a:blip r:embed="rId4">
            <a:alphaModFix/>
          </a:blip>
          <a:stretch>
            <a:fillRect/>
          </a:stretch>
        </p:blipFill>
        <p:spPr>
          <a:xfrm>
            <a:off x="7554175" y="1505975"/>
            <a:ext cx="2185281" cy="693300"/>
          </a:xfrm>
          <a:prstGeom prst="rect">
            <a:avLst/>
          </a:prstGeom>
          <a:noFill/>
          <a:ln>
            <a:noFill/>
          </a:ln>
        </p:spPr>
      </p:pic>
      <p:sp>
        <p:nvSpPr>
          <p:cNvPr id="1267" name="Google Shape;1267;p96"/>
          <p:cNvSpPr txBox="1"/>
          <p:nvPr/>
        </p:nvSpPr>
        <p:spPr>
          <a:xfrm>
            <a:off x="5585875" y="1627463"/>
            <a:ext cx="1935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with gradient</a:t>
            </a:r>
            <a:endParaRPr sz="1800"/>
          </a:p>
        </p:txBody>
      </p:sp>
      <p:pic>
        <p:nvPicPr>
          <p:cNvPr id="1268" name="Google Shape;1268;p96"/>
          <p:cNvPicPr preferRelativeResize="0"/>
          <p:nvPr/>
        </p:nvPicPr>
        <p:blipFill>
          <a:blip r:embed="rId5">
            <a:alphaModFix/>
          </a:blip>
          <a:stretch>
            <a:fillRect/>
          </a:stretch>
        </p:blipFill>
        <p:spPr>
          <a:xfrm>
            <a:off x="276550" y="2803250"/>
            <a:ext cx="5261126" cy="2145223"/>
          </a:xfrm>
          <a:prstGeom prst="rect">
            <a:avLst/>
          </a:prstGeom>
          <a:noFill/>
          <a:ln>
            <a:noFill/>
          </a:ln>
        </p:spPr>
      </p:pic>
      <p:sp>
        <p:nvSpPr>
          <p:cNvPr id="1269" name="Google Shape;1269;p96"/>
          <p:cNvSpPr txBox="1"/>
          <p:nvPr/>
        </p:nvSpPr>
        <p:spPr>
          <a:xfrm>
            <a:off x="1659200" y="5048700"/>
            <a:ext cx="31998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before regularization</a:t>
            </a:r>
            <a:endParaRPr sz="1800"/>
          </a:p>
        </p:txBody>
      </p:sp>
      <p:pic>
        <p:nvPicPr>
          <p:cNvPr id="1270" name="Google Shape;1270;p96"/>
          <p:cNvPicPr preferRelativeResize="0"/>
          <p:nvPr/>
        </p:nvPicPr>
        <p:blipFill>
          <a:blip r:embed="rId6">
            <a:alphaModFix/>
          </a:blip>
          <a:stretch>
            <a:fillRect/>
          </a:stretch>
        </p:blipFill>
        <p:spPr>
          <a:xfrm>
            <a:off x="6199925" y="2803250"/>
            <a:ext cx="5261125" cy="2192951"/>
          </a:xfrm>
          <a:prstGeom prst="rect">
            <a:avLst/>
          </a:prstGeom>
          <a:noFill/>
          <a:ln>
            <a:noFill/>
          </a:ln>
        </p:spPr>
      </p:pic>
      <p:sp>
        <p:nvSpPr>
          <p:cNvPr id="1271" name="Google Shape;1271;p96"/>
          <p:cNvSpPr txBox="1"/>
          <p:nvPr/>
        </p:nvSpPr>
        <p:spPr>
          <a:xfrm>
            <a:off x="7451854" y="5048700"/>
            <a:ext cx="36015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after adding L2 regularization</a:t>
            </a:r>
            <a:endParaRPr sz="1800"/>
          </a:p>
        </p:txBody>
      </p:sp>
      <p:sp>
        <p:nvSpPr>
          <p:cNvPr id="1272" name="Google Shape;1272;p96"/>
          <p:cNvSpPr txBox="1"/>
          <p:nvPr/>
        </p:nvSpPr>
        <p:spPr>
          <a:xfrm>
            <a:off x="9481075" y="5838775"/>
            <a:ext cx="20304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US" sz="1000" u="sng">
                <a:solidFill>
                  <a:schemeClr val="hlink"/>
                </a:solidFill>
                <a:hlinkClick r:id="rId7"/>
              </a:rPr>
              <a:t>source</a:t>
            </a:r>
            <a:r>
              <a:rPr i="1" lang="en-US" sz="1000"/>
              <a:t>: </a:t>
            </a:r>
            <a:r>
              <a:rPr i="1" lang="en-US" sz="1000" u="sng">
                <a:solidFill>
                  <a:srgbClr val="333333"/>
                </a:solidFill>
                <a:highlight>
                  <a:srgbClr val="FFFFFF"/>
                </a:highlight>
                <a:latin typeface="Roboto"/>
                <a:ea typeface="Roboto"/>
                <a:cs typeface="Roboto"/>
                <a:sym typeface="Roboto"/>
                <a:hlinkClick r:id="rId8"/>
              </a:rPr>
              <a:t>Sam's Research Blog</a:t>
            </a:r>
            <a:endParaRPr i="1" sz="1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97"/>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278" name="Google Shape;1278;p97"/>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Noise regularizers  </a:t>
            </a:r>
            <a:endParaRPr i="1" sz="1800"/>
          </a:p>
        </p:txBody>
      </p:sp>
      <p:sp>
        <p:nvSpPr>
          <p:cNvPr id="1279" name="Google Shape;1279;p97"/>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add noise with infinitesimal variance to input of the model </a:t>
            </a:r>
            <a:endParaRPr sz="1800"/>
          </a:p>
          <a:p>
            <a:pPr indent="-342900" lvl="0" marL="457200" rtl="0">
              <a:spcBef>
                <a:spcPts val="0"/>
              </a:spcBef>
              <a:spcAft>
                <a:spcPts val="0"/>
              </a:spcAft>
              <a:buSzPts val="1800"/>
              <a:buChar char="●"/>
            </a:pPr>
            <a:r>
              <a:rPr lang="en-US" sz="1800"/>
              <a:t>add noise to hidden activations</a:t>
            </a:r>
            <a:endParaRPr sz="1800"/>
          </a:p>
          <a:p>
            <a:pPr indent="0" lvl="0" marL="0" rtl="0">
              <a:spcBef>
                <a:spcPts val="0"/>
              </a:spcBef>
              <a:spcAft>
                <a:spcPts val="0"/>
              </a:spcAft>
              <a:buNone/>
            </a:pPr>
            <a:r>
              <a:t/>
            </a:r>
            <a:endParaRPr i="1" sz="1800"/>
          </a:p>
        </p:txBody>
      </p:sp>
      <p:sp>
        <p:nvSpPr>
          <p:cNvPr id="1280" name="Google Shape;1280;p97"/>
          <p:cNvSpPr txBox="1"/>
          <p:nvPr/>
        </p:nvSpPr>
        <p:spPr>
          <a:xfrm>
            <a:off x="158025" y="2380475"/>
            <a:ext cx="9647100" cy="6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Early stopping:</a:t>
            </a:r>
            <a:r>
              <a:rPr b="1" lang="en-US" sz="1800"/>
              <a:t> </a:t>
            </a:r>
            <a:r>
              <a:rPr i="1" lang="en-US" sz="1800"/>
              <a:t>stop training before overfitting of model with large capacity</a:t>
            </a:r>
            <a:endParaRPr i="1" sz="1800"/>
          </a:p>
        </p:txBody>
      </p:sp>
      <p:sp>
        <p:nvSpPr>
          <p:cNvPr id="1281" name="Google Shape;1281;p97"/>
          <p:cNvSpPr txBox="1"/>
          <p:nvPr/>
        </p:nvSpPr>
        <p:spPr>
          <a:xfrm>
            <a:off x="6006125" y="3097138"/>
            <a:ext cx="4993200" cy="125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u="sng"/>
              <a:t>Algorithm:</a:t>
            </a:r>
            <a:endParaRPr b="1" sz="1800" u="sng"/>
          </a:p>
          <a:p>
            <a:pPr indent="-342900" lvl="0" marL="457200">
              <a:spcBef>
                <a:spcPts val="0"/>
              </a:spcBef>
              <a:spcAft>
                <a:spcPts val="0"/>
              </a:spcAft>
              <a:buSzPts val="1800"/>
              <a:buChar char="●"/>
            </a:pPr>
            <a:r>
              <a:rPr lang="en-US" sz="1800"/>
              <a:t>Monitor your training and validation loss</a:t>
            </a:r>
            <a:endParaRPr sz="1800"/>
          </a:p>
          <a:p>
            <a:pPr indent="-342900" lvl="0" marL="457200">
              <a:spcBef>
                <a:spcPts val="0"/>
              </a:spcBef>
              <a:spcAft>
                <a:spcPts val="0"/>
              </a:spcAft>
              <a:buSzPts val="1800"/>
              <a:buChar char="●"/>
            </a:pPr>
            <a:r>
              <a:rPr lang="en-US" sz="1800"/>
              <a:t>Stop training when the validation loss starts to increase </a:t>
            </a:r>
            <a:endParaRPr sz="1800"/>
          </a:p>
        </p:txBody>
      </p:sp>
      <p:pic>
        <p:nvPicPr>
          <p:cNvPr id="1282" name="Google Shape;1282;p97"/>
          <p:cNvPicPr preferRelativeResize="0"/>
          <p:nvPr/>
        </p:nvPicPr>
        <p:blipFill>
          <a:blip r:embed="rId3">
            <a:alphaModFix/>
          </a:blip>
          <a:stretch>
            <a:fillRect/>
          </a:stretch>
        </p:blipFill>
        <p:spPr>
          <a:xfrm>
            <a:off x="2109825" y="2821600"/>
            <a:ext cx="3026075" cy="2634049"/>
          </a:xfrm>
          <a:prstGeom prst="rect">
            <a:avLst/>
          </a:prstGeom>
          <a:noFill/>
          <a:ln>
            <a:noFill/>
          </a:ln>
        </p:spPr>
      </p:pic>
      <p:pic>
        <p:nvPicPr>
          <p:cNvPr id="1283" name="Google Shape;1283;p97"/>
          <p:cNvPicPr preferRelativeResize="0"/>
          <p:nvPr/>
        </p:nvPicPr>
        <p:blipFill>
          <a:blip r:embed="rId4">
            <a:alphaModFix/>
          </a:blip>
          <a:stretch>
            <a:fillRect/>
          </a:stretch>
        </p:blipFill>
        <p:spPr>
          <a:xfrm>
            <a:off x="2573700" y="5526775"/>
            <a:ext cx="8787816" cy="1256400"/>
          </a:xfrm>
          <a:prstGeom prst="rect">
            <a:avLst/>
          </a:prstGeom>
          <a:noFill/>
          <a:ln>
            <a:noFill/>
          </a:ln>
        </p:spPr>
      </p:pic>
      <p:sp>
        <p:nvSpPr>
          <p:cNvPr id="1284" name="Google Shape;1284;p97"/>
          <p:cNvSpPr txBox="1"/>
          <p:nvPr/>
        </p:nvSpPr>
        <p:spPr>
          <a:xfrm>
            <a:off x="5751900" y="5175125"/>
            <a:ext cx="3816000" cy="50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solidFill>
                  <a:schemeClr val="accent2"/>
                </a:solidFill>
              </a:rPr>
              <a:t>In keras we can use callbacks</a:t>
            </a:r>
            <a:endParaRPr sz="1800">
              <a:solidFill>
                <a:schemeClr val="accent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98"/>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Regularization - zoo</a:t>
            </a:r>
            <a:endParaRPr sz="4050"/>
          </a:p>
        </p:txBody>
      </p:sp>
      <p:sp>
        <p:nvSpPr>
          <p:cNvPr id="1290" name="Google Shape;1290;p98"/>
          <p:cNvSpPr txBox="1"/>
          <p:nvPr/>
        </p:nvSpPr>
        <p:spPr>
          <a:xfrm>
            <a:off x="158025" y="837500"/>
            <a:ext cx="11108700" cy="84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Noise regularizers  </a:t>
            </a:r>
            <a:endParaRPr i="1" sz="1800"/>
          </a:p>
        </p:txBody>
      </p:sp>
      <p:sp>
        <p:nvSpPr>
          <p:cNvPr id="1291" name="Google Shape;1291;p98"/>
          <p:cNvSpPr txBox="1"/>
          <p:nvPr/>
        </p:nvSpPr>
        <p:spPr>
          <a:xfrm>
            <a:off x="758475" y="1343150"/>
            <a:ext cx="9425700" cy="932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add noise with infinitesimal variance to input of the model </a:t>
            </a:r>
            <a:endParaRPr sz="1800"/>
          </a:p>
          <a:p>
            <a:pPr indent="-342900" lvl="0" marL="457200" rtl="0">
              <a:spcBef>
                <a:spcPts val="0"/>
              </a:spcBef>
              <a:spcAft>
                <a:spcPts val="0"/>
              </a:spcAft>
              <a:buSzPts val="1800"/>
              <a:buChar char="●"/>
            </a:pPr>
            <a:r>
              <a:rPr lang="en-US" sz="1800"/>
              <a:t>add noise to hidden activations</a:t>
            </a:r>
            <a:endParaRPr sz="1800"/>
          </a:p>
          <a:p>
            <a:pPr indent="0" lvl="0" marL="0" rtl="0">
              <a:spcBef>
                <a:spcPts val="0"/>
              </a:spcBef>
              <a:spcAft>
                <a:spcPts val="0"/>
              </a:spcAft>
              <a:buNone/>
            </a:pPr>
            <a:r>
              <a:t/>
            </a:r>
            <a:endParaRPr i="1" sz="1800"/>
          </a:p>
        </p:txBody>
      </p:sp>
      <p:sp>
        <p:nvSpPr>
          <p:cNvPr id="1292" name="Google Shape;1292;p98"/>
          <p:cNvSpPr txBox="1"/>
          <p:nvPr/>
        </p:nvSpPr>
        <p:spPr>
          <a:xfrm>
            <a:off x="158025" y="2380475"/>
            <a:ext cx="9647100" cy="6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Early stopping: </a:t>
            </a:r>
            <a:r>
              <a:rPr i="1" lang="en-US" sz="1800"/>
              <a:t>stop training before overfitting of model with large capacity</a:t>
            </a:r>
            <a:endParaRPr i="1" sz="1800"/>
          </a:p>
        </p:txBody>
      </p:sp>
      <p:sp>
        <p:nvSpPr>
          <p:cNvPr id="1293" name="Google Shape;1293;p98"/>
          <p:cNvSpPr txBox="1"/>
          <p:nvPr/>
        </p:nvSpPr>
        <p:spPr>
          <a:xfrm>
            <a:off x="192750" y="2935825"/>
            <a:ext cx="9647100" cy="6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t>Ensembling and bagging methods, etc …  </a:t>
            </a:r>
            <a:endParaRPr i="1"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99"/>
          <p:cNvSpPr txBox="1"/>
          <p:nvPr>
            <p:ph idx="1" type="body"/>
          </p:nvPr>
        </p:nvSpPr>
        <p:spPr>
          <a:xfrm>
            <a:off x="307925" y="966875"/>
            <a:ext cx="9093900" cy="771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latin typeface="Times New Roman"/>
                <a:ea typeface="Times New Roman"/>
                <a:cs typeface="Times New Roman"/>
                <a:sym typeface="Times New Roman"/>
              </a:rPr>
              <a:t>Everything is a graph...</a:t>
            </a:r>
            <a:endParaRPr sz="2400">
              <a:latin typeface="Times New Roman"/>
              <a:ea typeface="Times New Roman"/>
              <a:cs typeface="Times New Roman"/>
              <a:sym typeface="Times New Roman"/>
            </a:endParaRPr>
          </a:p>
        </p:txBody>
      </p:sp>
      <p:sp>
        <p:nvSpPr>
          <p:cNvPr id="1299" name="Google Shape;1299;p99"/>
          <p:cNvSpPr txBox="1"/>
          <p:nvPr>
            <p:ph type="title"/>
          </p:nvPr>
        </p:nvSpPr>
        <p:spPr>
          <a:xfrm>
            <a:off x="116549" y="180178"/>
            <a:ext cx="10369200" cy="561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139FDA"/>
              </a:buClr>
              <a:buFont typeface="Arial"/>
              <a:buNone/>
            </a:pPr>
            <a:r>
              <a:rPr lang="en-US" sz="4050"/>
              <a:t>Backpropagation </a:t>
            </a:r>
            <a:endParaRPr sz="4050"/>
          </a:p>
        </p:txBody>
      </p:sp>
      <p:pic>
        <p:nvPicPr>
          <p:cNvPr id="1300" name="Google Shape;1300;p99"/>
          <p:cNvPicPr preferRelativeResize="0"/>
          <p:nvPr/>
        </p:nvPicPr>
        <p:blipFill>
          <a:blip r:embed="rId3">
            <a:alphaModFix/>
          </a:blip>
          <a:stretch>
            <a:fillRect/>
          </a:stretch>
        </p:blipFill>
        <p:spPr>
          <a:xfrm>
            <a:off x="7247150" y="180175"/>
            <a:ext cx="3033073" cy="771600"/>
          </a:xfrm>
          <a:prstGeom prst="rect">
            <a:avLst/>
          </a:prstGeom>
          <a:noFill/>
          <a:ln>
            <a:noFill/>
          </a:ln>
        </p:spPr>
      </p:pic>
      <p:pic>
        <p:nvPicPr>
          <p:cNvPr descr="graph_vis_animation.gif" id="1301" name="Google Shape;1301;p99"/>
          <p:cNvPicPr preferRelativeResize="0"/>
          <p:nvPr/>
        </p:nvPicPr>
        <p:blipFill>
          <a:blip r:embed="rId4">
            <a:alphaModFix/>
          </a:blip>
          <a:stretch>
            <a:fillRect/>
          </a:stretch>
        </p:blipFill>
        <p:spPr>
          <a:xfrm>
            <a:off x="918775" y="1448450"/>
            <a:ext cx="9905500" cy="518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RNAX-motyw">
  <a:themeElements>
    <a:clrScheme name="Pakiet 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